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7"/>
  </p:notesMasterIdLst>
  <p:sldIdLst>
    <p:sldId id="262" r:id="rId5"/>
    <p:sldId id="263" r:id="rId6"/>
    <p:sldId id="265" r:id="rId7"/>
    <p:sldId id="292" r:id="rId8"/>
    <p:sldId id="293" r:id="rId9"/>
    <p:sldId id="270" r:id="rId10"/>
    <p:sldId id="285" r:id="rId11"/>
    <p:sldId id="287" r:id="rId12"/>
    <p:sldId id="286" r:id="rId13"/>
    <p:sldId id="277" r:id="rId14"/>
    <p:sldId id="299" r:id="rId15"/>
    <p:sldId id="291" r:id="rId16"/>
    <p:sldId id="294" r:id="rId17"/>
    <p:sldId id="303" r:id="rId18"/>
    <p:sldId id="304" r:id="rId19"/>
    <p:sldId id="305" r:id="rId20"/>
    <p:sldId id="306" r:id="rId21"/>
    <p:sldId id="296" r:id="rId22"/>
    <p:sldId id="280" r:id="rId23"/>
    <p:sldId id="282" r:id="rId24"/>
    <p:sldId id="267" r:id="rId25"/>
    <p:sldId id="297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6289" userDrawn="1">
          <p15:clr>
            <a:srgbClr val="A4A3A4"/>
          </p15:clr>
        </p15:guide>
        <p15:guide id="2" orient="horz" pos="14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BFBFB"/>
    <a:srgbClr val="F7F7F7"/>
    <a:srgbClr val="F3F2F1"/>
    <a:srgbClr val="F0F0F0"/>
    <a:srgbClr val="769B6E"/>
    <a:srgbClr val="F36C42"/>
    <a:srgbClr val="006955"/>
    <a:srgbClr val="C7DC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73"/>
    <p:restoredTop sz="93836"/>
  </p:normalViewPr>
  <p:slideViewPr>
    <p:cSldViewPr snapToGrid="0">
      <p:cViewPr varScale="1">
        <p:scale>
          <a:sx n="104" d="100"/>
          <a:sy n="104" d="100"/>
        </p:scale>
        <p:origin x="1278" y="102"/>
      </p:cViewPr>
      <p:guideLst>
        <p:guide pos="6289"/>
        <p:guide orient="horz" pos="145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0" d="100"/>
        <a:sy n="7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Boiler Gas Use — Heat Recovery ON vs OFF</a:t>
            </a:r>
          </a:p>
        </c:rich>
      </c:tx>
      <c:layout>
        <c:manualLayout>
          <c:xMode val="edge"/>
          <c:yMode val="edge"/>
          <c:x val="9.7074915824915828E-2"/>
          <c:y val="1.7361117060448041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Gas Use (GJ/day, indicative)</c:v>
                </c:pt>
              </c:strCache>
            </c:strRef>
          </c:tx>
          <c:spPr>
            <a:solidFill>
              <a:schemeClr val="accent6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2-725E-AE4F-873A-980F5177753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725E-AE4F-873A-980F51777537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Tue (OFF)</c:v>
                </c:pt>
                <c:pt idx="1">
                  <c:v>Wed (ON)</c:v>
                </c:pt>
                <c:pt idx="2">
                  <c:v>Thu (OFF)</c:v>
                </c:pt>
                <c:pt idx="3">
                  <c:v>Fri (ON)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94</c:v>
                </c:pt>
                <c:pt idx="1">
                  <c:v>64</c:v>
                </c:pt>
                <c:pt idx="2">
                  <c:v>94</c:v>
                </c:pt>
                <c:pt idx="3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35-1044-A705-52154826111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12700" cap="flat">
            <a:solidFill>
              <a:schemeClr val="accent6">
                <a:alpha val="50000"/>
              </a:schemeClr>
            </a:solidFill>
            <a:prstDash val="solid"/>
            <a:round/>
          </a:ln>
        </c:sp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4E9EB">
                  <a:alpha val="0"/>
                </a:srgbClr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AU"/>
                  <a:t>GJ/day</a:t>
                </a:r>
              </a:p>
            </c:rich>
          </c:tx>
          <c:overlay val="0"/>
        </c:title>
        <c:numFmt formatCode="General" sourceLinked="0"/>
        <c:majorTickMark val="none"/>
        <c:minorTickMark val="none"/>
        <c:tickLblPos val="nextTo"/>
        <c:spPr>
          <a:ln w="12700" cap="flat">
            <a:solidFill>
              <a:schemeClr val="accent6">
                <a:alpha val="49627"/>
              </a:schemeClr>
            </a:solidFill>
            <a:prstDash val="solid"/>
            <a:round/>
          </a:ln>
        </c:sp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txPr>
    <a:bodyPr/>
    <a:lstStyle/>
    <a:p>
      <a:pPr>
        <a:defRPr sz="9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84AAF6-621A-EA42-B790-5C6FC554A246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D362FF-1EC5-DE48-B681-5D3BBACBB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984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D362FF-1EC5-DE48-B681-5D3BBACBB8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088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CD620-D748-3D88-5269-167304D4B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BD7CBD-3C7D-79CD-607F-B28C0CB77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7168B9-82F2-BACC-E8EE-F05EE79F85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7C0C0D-DBB9-48F7-B705-86CA8C9280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D362FF-1EC5-DE48-B681-5D3BBACBB81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2478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D362FF-1EC5-DE48-B681-5D3BBACBB81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3908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A7233-19AD-4943-A2B6-4D8047FD9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F73F54-A9DD-4017-A99A-8D6010340E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61BD75-A8D3-B926-3C8C-F893E59140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586BF4-0684-73D7-6A5E-DC3F9F9CAD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D362FF-1EC5-DE48-B681-5D3BBACBB81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9638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A3378-CB43-E418-7D0D-84D35DD94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79282F-4E81-AF67-AC83-D70059E228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5160C6-89AD-448F-919C-36E0D21B08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CFA1B8-14D6-DFD7-5079-3CCA07427F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D362FF-1EC5-DE48-B681-5D3BBACBB81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435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D362FF-1EC5-DE48-B681-5D3BBACBB81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5123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2E9DA-D1CB-A667-1422-001B9F707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BFFDD5-865E-4DC0-755A-9C63F9E2DE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6A055A-5FFC-43A1-39ED-B59003AB7A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34A0D5-5F68-8C4D-C076-D34F3415A3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D362FF-1EC5-DE48-B681-5D3BBACBB81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614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D362FF-1EC5-DE48-B681-5D3BBACBB81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199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822113-434B-8525-5F68-74B90492A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693A2B-D114-CB6D-07BF-0765AEC226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8A4BCF-2BCD-09E5-6462-FD7623ABA5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28F08-61A6-93A5-F449-564F1BEAEC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D362FF-1EC5-DE48-B681-5D3BBACBB81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103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BCC99-A363-E7A3-1D15-274D4E730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ACF370-9896-3019-A687-D884902456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8D85A2-ED22-7A94-DE95-6AE72E47ED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1577F6-3BC4-4892-9E65-1F084F0351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D362FF-1EC5-DE48-B681-5D3BBACBB81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351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2383B9-40C7-D392-930A-C2B03B939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18F179-22B2-D27C-50D1-FB30DF3405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6783C0-CF45-E019-AFA2-02674B910C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984788-65E1-F44F-E1C8-C27D7707DA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D362FF-1EC5-DE48-B681-5D3BBACBB81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0072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5CD21-DD8C-2C19-B499-1F8315D74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9BFCF5-3F35-3B5A-F29C-CF23D70B03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EAA788-3ECB-6E25-E10E-4EB64F794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F79A18-D046-657D-8BD4-C1B06F2114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D362FF-1EC5-DE48-B681-5D3BBACBB81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6893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D362FF-1EC5-DE48-B681-5D3BBACBB81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67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50E72-EAE4-11D8-BDB1-4DBF0A449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D500A2-4621-F04D-3987-D2D6CC25B6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5DBF99-4A3E-CF7E-C56F-1C57F9BF5E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BD912D-568B-7B79-DCBF-BCB0DF5016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D362FF-1EC5-DE48-B681-5D3BBACBB81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315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8AFF42-77D3-8F05-C845-2387CC80F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8F402C-14D4-6736-38DE-30753BB95D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153741-2833-7B9F-97E0-E3AD87E7F4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97AB7D-C563-3D6F-68EB-ED0798010F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D362FF-1EC5-DE48-B681-5D3BBACBB81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4359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640E75-69C7-F1AC-11DE-25AFC4F42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477A78-EA3A-A834-F3A0-AFFF73CABB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C84C3A-DF60-57ED-BBD5-EED6840667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5A7828-EC28-7713-CED6-F97FA1C7D2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D362FF-1EC5-DE48-B681-5D3BBACBB81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018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590CD-ADDD-C9B0-B5B0-50B81D87A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AA43F1-EFDF-1094-B090-A7ED4F0C27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2A6C28-13D7-A633-88C3-F0A320E4D0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48A49B-064F-BC31-B44A-6F38DDCBC2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D362FF-1EC5-DE48-B681-5D3BBACBB81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299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50863" y="592762"/>
            <a:ext cx="11090274" cy="387798"/>
          </a:xfrm>
        </p:spPr>
        <p:txBody>
          <a:bodyPr wrap="square" lIns="0" tIns="0" rIns="0" bIns="0" anchor="t" anchorCtr="0">
            <a:spAutoFit/>
          </a:bodyPr>
          <a:lstStyle>
            <a:lvl1pPr>
              <a:defRPr sz="2800"/>
            </a:lvl1pPr>
          </a:lstStyle>
          <a:p>
            <a:r>
              <a:rPr lang="en-GB" dirty="0"/>
              <a:t>Heading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862" y="1989138"/>
            <a:ext cx="11090275" cy="1558375"/>
          </a:xfrm>
        </p:spPr>
        <p:txBody>
          <a:bodyPr wrap="square" lIns="0" tIns="0" rIns="0" bIns="0" anchor="t" anchorCtr="0">
            <a:sp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8290B89-00F0-DA84-4FE1-648515E479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1133545"/>
            <a:ext cx="11090274" cy="166199"/>
          </a:xfrm>
        </p:spPr>
        <p:txBody>
          <a:bodyPr wrap="square" lIns="0" tIns="0" rIns="0" bIns="0" anchor="t" anchorCtr="0">
            <a:spAutoFit/>
          </a:bodyPr>
          <a:lstStyle>
            <a:lvl1pPr marL="0">
              <a:buNone/>
              <a:defRPr sz="1200">
                <a:solidFill>
                  <a:schemeClr val="accent2"/>
                </a:solidFill>
              </a:defRPr>
            </a:lvl1pPr>
            <a:lvl2pPr algn="l">
              <a:buNone/>
              <a:defRPr/>
            </a:lvl2pPr>
          </a:lstStyle>
          <a:p>
            <a:pPr lvl="0"/>
            <a:r>
              <a:rPr lang="en-US" dirty="0"/>
              <a:t>Subheading</a:t>
            </a:r>
          </a:p>
        </p:txBody>
      </p:sp>
    </p:spTree>
    <p:extLst>
      <p:ext uri="{BB962C8B-B14F-4D97-AF65-F5344CB8AC3E}">
        <p14:creationId xmlns:p14="http://schemas.microsoft.com/office/powerpoint/2010/main" val="4150988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8F82AB-0566-F04E-84F9-4DD4826F8AE8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E4A4F8-BB79-D447-B930-F4F6C3E59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7464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8F82AB-0566-F04E-84F9-4DD4826F8AE8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E4A4F8-BB79-D447-B930-F4F6C3E59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297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8F82AB-0566-F04E-84F9-4DD4826F8AE8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E4A4F8-BB79-D447-B930-F4F6C3E59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210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8F82AB-0566-F04E-84F9-4DD4826F8AE8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E4A4F8-BB79-D447-B930-F4F6C3E59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946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8F82AB-0566-F04E-84F9-4DD4826F8AE8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E4A4F8-BB79-D447-B930-F4F6C3E59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261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8F82AB-0566-F04E-84F9-4DD4826F8AE8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E4A4F8-BB79-D447-B930-F4F6C3E59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729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8F82AB-0566-F04E-84F9-4DD4826F8AE8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E4A4F8-BB79-D447-B930-F4F6C3E59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618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8F82AB-0566-F04E-84F9-4DD4826F8AE8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E4A4F8-BB79-D447-B930-F4F6C3E59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918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0863" y="587194"/>
            <a:ext cx="11090274" cy="523149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863" y="1989138"/>
            <a:ext cx="11090274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309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18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47" userDrawn="1">
          <p15:clr>
            <a:srgbClr val="F26B43"/>
          </p15:clr>
        </p15:guide>
        <p15:guide id="4" pos="7333" userDrawn="1">
          <p15:clr>
            <a:srgbClr val="F26B43"/>
          </p15:clr>
        </p15:guide>
        <p15:guide id="6" orient="horz" pos="125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cid:image002.png@01DD0310.4A561B20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svg"/><Relationship Id="rId5" Type="http://schemas.openxmlformats.org/officeDocument/2006/relationships/image" Target="../media/image21.svg"/><Relationship Id="rId4" Type="http://schemas.openxmlformats.org/officeDocument/2006/relationships/image" Target="../media/image19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g"/><Relationship Id="rId5" Type="http://schemas.openxmlformats.org/officeDocument/2006/relationships/image" Target="../media/image26.svg"/><Relationship Id="rId4" Type="http://schemas.openxmlformats.org/officeDocument/2006/relationships/image" Target="../media/image2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g"/><Relationship Id="rId5" Type="http://schemas.openxmlformats.org/officeDocument/2006/relationships/image" Target="../media/image30.svg"/><Relationship Id="rId4" Type="http://schemas.openxmlformats.org/officeDocument/2006/relationships/image" Target="../media/image29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7.jpg"/><Relationship Id="rId7" Type="http://schemas.openxmlformats.org/officeDocument/2006/relationships/image" Target="../media/image29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svg"/><Relationship Id="rId5" Type="http://schemas.openxmlformats.org/officeDocument/2006/relationships/image" Target="../media/image32.svg"/><Relationship Id="rId4" Type="http://schemas.openxmlformats.org/officeDocument/2006/relationships/image" Target="../media/image31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3.svg"/><Relationship Id="rId7" Type="http://schemas.openxmlformats.org/officeDocument/2006/relationships/image" Target="../media/image37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svg"/><Relationship Id="rId5" Type="http://schemas.openxmlformats.org/officeDocument/2006/relationships/image" Target="../media/image35.svg"/><Relationship Id="rId4" Type="http://schemas.openxmlformats.org/officeDocument/2006/relationships/image" Target="../media/image34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10" Type="http://schemas.openxmlformats.org/officeDocument/2006/relationships/image" Target="../media/image11.svg"/><Relationship Id="rId4" Type="http://schemas.openxmlformats.org/officeDocument/2006/relationships/image" Target="../media/image6.svg"/><Relationship Id="rId9" Type="http://schemas.openxmlformats.org/officeDocument/2006/relationships/image" Target="../media/image10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svg"/><Relationship Id="rId4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9.jpeg"/><Relationship Id="rId7" Type="http://schemas.openxmlformats.org/officeDocument/2006/relationships/image" Target="../media/image44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svg"/><Relationship Id="rId5" Type="http://schemas.openxmlformats.org/officeDocument/2006/relationships/image" Target="../media/image42.svg"/><Relationship Id="rId4" Type="http://schemas.openxmlformats.org/officeDocument/2006/relationships/image" Target="../media/image41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5.svg"/><Relationship Id="rId7" Type="http://schemas.openxmlformats.org/officeDocument/2006/relationships/image" Target="../media/image7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11.svg"/><Relationship Id="rId4" Type="http://schemas.openxmlformats.org/officeDocument/2006/relationships/image" Target="../media/image10.svg"/><Relationship Id="rId9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svg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svg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svg"/><Relationship Id="rId4" Type="http://schemas.openxmlformats.org/officeDocument/2006/relationships/image" Target="../media/image1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sv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svg"/><Relationship Id="rId4" Type="http://schemas.openxmlformats.org/officeDocument/2006/relationships/image" Target="../media/image1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81D7B0-E9DC-0663-4663-93B4550F0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age">
            <a:extLst>
              <a:ext uri="{FF2B5EF4-FFF2-40B4-BE49-F238E27FC236}">
                <a16:creationId xmlns:a16="http://schemas.microsoft.com/office/drawing/2014/main" id="{BF7FC442-A908-FC75-3FD0-7B0DAA476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79132"/>
            <a:ext cx="12192000" cy="8119328"/>
          </a:xfrm>
          <a:prstGeom prst="rect">
            <a:avLst/>
          </a:prstGeom>
        </p:spPr>
      </p:pic>
      <p:pic>
        <p:nvPicPr>
          <p:cNvPr id="9" name="Patter-TEAL">
            <a:extLst>
              <a:ext uri="{FF2B5EF4-FFF2-40B4-BE49-F238E27FC236}">
                <a16:creationId xmlns:a16="http://schemas.microsoft.com/office/drawing/2014/main" id="{FE08BAF0-AD4B-3EBA-40E3-1B6E9E6337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7686" y="0"/>
            <a:ext cx="27432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8597AEE-F5AC-9404-AAF9-D38B414AAF15}"/>
              </a:ext>
            </a:extLst>
          </p:cNvPr>
          <p:cNvSpPr/>
          <p:nvPr/>
        </p:nvSpPr>
        <p:spPr>
          <a:xfrm flipV="1">
            <a:off x="-8886" y="0"/>
            <a:ext cx="9483324" cy="49955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2BC4738-DADE-FBDB-FFC4-03A579E8C4F0}"/>
              </a:ext>
            </a:extLst>
          </p:cNvPr>
          <p:cNvSpPr/>
          <p:nvPr/>
        </p:nvSpPr>
        <p:spPr>
          <a:xfrm flipV="1">
            <a:off x="-8886" y="4716376"/>
            <a:ext cx="9483324" cy="214162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3BF49A8D-16F4-994A-B162-BD43F3E444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2895" y="3758820"/>
            <a:ext cx="8179453" cy="276999"/>
          </a:xfrm>
        </p:spPr>
        <p:txBody>
          <a:bodyPr wrap="square">
            <a:spAutoFit/>
          </a:bodyPr>
          <a:lstStyle/>
          <a:p>
            <a:pPr algn="l"/>
            <a:r>
              <a:rPr lang="en-US" sz="2000" dirty="0">
                <a:solidFill>
                  <a:schemeClr val="accent6"/>
                </a:solidFill>
                <a:latin typeface="+mj-lt"/>
                <a:ea typeface="Cambria" pitchFamily="34" charset="-122"/>
                <a:cs typeface="Cambria" pitchFamily="34" charset="-120"/>
              </a:rPr>
              <a:t>Staged Waste Heat</a:t>
            </a:r>
            <a:r>
              <a:rPr lang="en-US" sz="2000" dirty="0">
                <a:solidFill>
                  <a:schemeClr val="accent6"/>
                </a:solidFill>
                <a:latin typeface="+mj-lt"/>
              </a:rPr>
              <a:t> </a:t>
            </a:r>
            <a:r>
              <a:rPr lang="en-US" sz="2000" dirty="0">
                <a:solidFill>
                  <a:schemeClr val="accent6"/>
                </a:solidFill>
                <a:latin typeface="+mj-lt"/>
                <a:ea typeface="Cambria" pitchFamily="34" charset="-122"/>
                <a:cs typeface="Cambria" pitchFamily="34" charset="-120"/>
              </a:rPr>
              <a:t>Recovery and Heat Pump, as a System</a:t>
            </a:r>
            <a:endParaRPr lang="en-US" sz="2000" dirty="0">
              <a:solidFill>
                <a:schemeClr val="accent6"/>
              </a:solidFill>
              <a:latin typeface="+mj-lt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1C859010-7D40-B198-73E8-FF618145F5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895" y="2969202"/>
            <a:ext cx="7847179" cy="609398"/>
          </a:xfrm>
        </p:spPr>
        <p:txBody>
          <a:bodyPr wrap="square" anchor="t" anchorCtr="0">
            <a:spAutoFit/>
          </a:bodyPr>
          <a:lstStyle/>
          <a:p>
            <a:pPr algn="l"/>
            <a:r>
              <a:rPr lang="en-AU" sz="4400" dirty="0">
                <a:solidFill>
                  <a:srgbClr val="FFFFFF"/>
                </a:solidFill>
              </a:rPr>
              <a:t>Hidden Energy. Real Returns.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20" name="Subtitle 5">
            <a:extLst>
              <a:ext uri="{FF2B5EF4-FFF2-40B4-BE49-F238E27FC236}">
                <a16:creationId xmlns:a16="http://schemas.microsoft.com/office/drawing/2014/main" id="{0901D1ED-4AA4-EF38-A52B-F62B604BE987}"/>
              </a:ext>
            </a:extLst>
          </p:cNvPr>
          <p:cNvSpPr txBox="1">
            <a:spLocks/>
          </p:cNvSpPr>
          <p:nvPr/>
        </p:nvSpPr>
        <p:spPr>
          <a:xfrm>
            <a:off x="562895" y="854416"/>
            <a:ext cx="8472821" cy="2215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b="1" dirty="0">
                <a:solidFill>
                  <a:schemeClr val="accent6"/>
                </a:solidFill>
                <a:latin typeface="+mj-lt"/>
                <a:ea typeface="Cambria" pitchFamily="34" charset="-122"/>
                <a:cs typeface="Cambria" pitchFamily="34" charset="-120"/>
              </a:rPr>
              <a:t>Case study </a:t>
            </a:r>
            <a:r>
              <a:rPr lang="en-US" sz="1600" dirty="0">
                <a:solidFill>
                  <a:schemeClr val="accent6"/>
                </a:solidFill>
                <a:latin typeface="+mj-lt"/>
                <a:ea typeface="Cambria" pitchFamily="34" charset="-122"/>
                <a:cs typeface="Cambria" pitchFamily="34" charset="-120"/>
              </a:rPr>
              <a:t>Gundagai Meat Processors</a:t>
            </a:r>
          </a:p>
        </p:txBody>
      </p:sp>
      <p:grpSp>
        <p:nvGrpSpPr>
          <p:cNvPr id="7" name="Logo">
            <a:extLst>
              <a:ext uri="{FF2B5EF4-FFF2-40B4-BE49-F238E27FC236}">
                <a16:creationId xmlns:a16="http://schemas.microsoft.com/office/drawing/2014/main" id="{1FFDBB91-F03F-52BF-8BCC-894205C4078B}"/>
              </a:ext>
            </a:extLst>
          </p:cNvPr>
          <p:cNvGrpSpPr/>
          <p:nvPr/>
        </p:nvGrpSpPr>
        <p:grpSpPr>
          <a:xfrm>
            <a:off x="562895" y="5615303"/>
            <a:ext cx="4735135" cy="696227"/>
            <a:chOff x="562895" y="5615303"/>
            <a:chExt cx="4735135" cy="696227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8737CF22-02FA-F499-6AE5-74A77DAAA05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779713" y="5758155"/>
              <a:ext cx="1463560" cy="467093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4540E8A8-8040-5AD9-50EA-C950789A543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548054" y="5615303"/>
              <a:ext cx="1749976" cy="696227"/>
            </a:xfrm>
            <a:prstGeom prst="rect">
              <a:avLst/>
            </a:prstGeom>
          </p:spPr>
        </p:pic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5B86E3CE-9FBB-56BB-8788-2A3514F5495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62895" y="5676067"/>
              <a:ext cx="786381" cy="5619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654254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  <p:bldP spid="2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4666B-2A67-6112-21F3-310A9333A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Stage 1A</a:t>
            </a:r>
            <a:r>
              <a:rPr lang="en-US" dirty="0"/>
              <a:t> Condenser &amp; Oil Cooling Recovery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8B05C5A-142E-D4F2-F9F3-5BCFA27CAB2C}"/>
              </a:ext>
            </a:extLst>
          </p:cNvPr>
          <p:cNvGrpSpPr/>
          <p:nvPr/>
        </p:nvGrpSpPr>
        <p:grpSpPr>
          <a:xfrm>
            <a:off x="1417010" y="1240750"/>
            <a:ext cx="9726418" cy="5168056"/>
            <a:chOff x="558123" y="1299744"/>
            <a:chExt cx="9726418" cy="516805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192479F-5034-0851-F1FF-BE0E7DA720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r:link="rId3" cstate="print">
              <a:clrChange>
                <a:clrFrom>
                  <a:srgbClr val="F0F0F0"/>
                </a:clrFrom>
                <a:clrTo>
                  <a:srgbClr val="F0F0F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48" b="1679"/>
            <a:stretch>
              <a:fillRect/>
            </a:stretch>
          </p:blipFill>
          <p:spPr bwMode="auto">
            <a:xfrm>
              <a:off x="558123" y="1499095"/>
              <a:ext cx="9291227" cy="4968705"/>
            </a:xfrm>
            <a:prstGeom prst="rect">
              <a:avLst/>
            </a:prstGeom>
            <a:ln w="38100" cap="sq">
              <a:noFill/>
              <a:prstDash val="solid"/>
              <a:miter lim="800000"/>
            </a:ln>
            <a:effectLst>
              <a:outerShdw sx="1000" sy="1000" algn="tl" rotWithShape="0">
                <a:srgbClr val="000000"/>
              </a:outerShdw>
            </a:effec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17CAFC8-B15D-85AB-3DD3-83B8413E35BE}"/>
                </a:ext>
              </a:extLst>
            </p:cNvPr>
            <p:cNvSpPr/>
            <p:nvPr/>
          </p:nvSpPr>
          <p:spPr>
            <a:xfrm>
              <a:off x="8318090" y="1299744"/>
              <a:ext cx="1966451" cy="106188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DF1646A3-5332-0E7C-A54F-7ACBF51592EC}"/>
              </a:ext>
            </a:extLst>
          </p:cNvPr>
          <p:cNvSpPr txBox="1">
            <a:spLocks/>
          </p:cNvSpPr>
          <p:nvPr/>
        </p:nvSpPr>
        <p:spPr>
          <a:xfrm>
            <a:off x="8266412" y="577589"/>
            <a:ext cx="2854713" cy="375657"/>
          </a:xfrm>
          <a:prstGeom prst="rect">
            <a:avLst/>
          </a:prstGeom>
          <a:solidFill>
            <a:schemeClr val="accent6">
              <a:alpha val="50000"/>
            </a:schemeClr>
          </a:solidFill>
        </p:spPr>
        <p:txBody>
          <a:bodyPr vert="horz" wrap="square" lIns="90000" tIns="90000" rIns="90000" bIns="90000" rtlCol="0" anchor="t" anchorCtr="0">
            <a:sp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chemeClr val="tx2"/>
                </a:solidFill>
              </a:rPr>
              <a:t>The system operating today</a:t>
            </a:r>
          </a:p>
        </p:txBody>
      </p:sp>
    </p:spTree>
    <p:extLst>
      <p:ext uri="{BB962C8B-B14F-4D97-AF65-F5344CB8AC3E}">
        <p14:creationId xmlns:p14="http://schemas.microsoft.com/office/powerpoint/2010/main" val="87158190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>
            <a:alpha val="5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CBE879-3605-5A45-AA3C-00913F969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4">
            <a:extLst>
              <a:ext uri="{FF2B5EF4-FFF2-40B4-BE49-F238E27FC236}">
                <a16:creationId xmlns:a16="http://schemas.microsoft.com/office/drawing/2014/main" id="{AC3DEB68-A5C1-D8E5-1457-184F48A2F037}"/>
              </a:ext>
            </a:extLst>
          </p:cNvPr>
          <p:cNvGrpSpPr/>
          <p:nvPr/>
        </p:nvGrpSpPr>
        <p:grpSpPr>
          <a:xfrm>
            <a:off x="9657254" y="2455120"/>
            <a:ext cx="1986116" cy="3587943"/>
            <a:chOff x="9657254" y="2455120"/>
            <a:chExt cx="1986116" cy="3587943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2DF1095-0D16-A536-CBC1-AF77F4098A39}"/>
                </a:ext>
              </a:extLst>
            </p:cNvPr>
            <p:cNvSpPr>
              <a:spLocks/>
            </p:cNvSpPr>
            <p:nvPr/>
          </p:nvSpPr>
          <p:spPr>
            <a:xfrm>
              <a:off x="9657254" y="3215054"/>
              <a:ext cx="1983883" cy="282800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 Placeholder 5">
              <a:extLst>
                <a:ext uri="{FF2B5EF4-FFF2-40B4-BE49-F238E27FC236}">
                  <a16:creationId xmlns:a16="http://schemas.microsoft.com/office/drawing/2014/main" id="{5986EBC4-23A6-CF67-0C85-431E9CABC520}"/>
                </a:ext>
              </a:extLst>
            </p:cNvPr>
            <p:cNvSpPr txBox="1">
              <a:spLocks/>
            </p:cNvSpPr>
            <p:nvPr/>
          </p:nvSpPr>
          <p:spPr>
            <a:xfrm>
              <a:off x="9667236" y="2944998"/>
              <a:ext cx="1976134" cy="2700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72000" tIns="90000" rIns="72000" bIns="54000" rtlCol="0" anchor="t" anchorCtr="0">
              <a:spAutoFit/>
            </a:bodyPr>
            <a:lstStyle>
              <a:lvl1pPr marL="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900" b="1" dirty="0">
                <a:solidFill>
                  <a:srgbClr val="FFFFFF"/>
                </a:solidFill>
              </a:endParaRP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9C05D97-EB28-655A-0AB1-37293AEF4C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663973" y="2461383"/>
              <a:ext cx="0" cy="752738"/>
            </a:xfrm>
            <a:prstGeom prst="line">
              <a:avLst/>
            </a:prstGeom>
            <a:ln w="952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 Placeholder 5">
              <a:extLst>
                <a:ext uri="{FF2B5EF4-FFF2-40B4-BE49-F238E27FC236}">
                  <a16:creationId xmlns:a16="http://schemas.microsoft.com/office/drawing/2014/main" id="{92D04E6E-0478-7650-464D-BBEF4D3DDB61}"/>
                </a:ext>
              </a:extLst>
            </p:cNvPr>
            <p:cNvSpPr txBox="1">
              <a:spLocks/>
            </p:cNvSpPr>
            <p:nvPr/>
          </p:nvSpPr>
          <p:spPr>
            <a:xfrm>
              <a:off x="9808536" y="2455120"/>
              <a:ext cx="1832595" cy="409343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600"/>
                </a:spcBef>
              </a:pPr>
              <a:endParaRPr lang="en-US" sz="1200" dirty="0">
                <a:latin typeface="+mj-lt"/>
              </a:endParaRPr>
            </a:p>
            <a:p>
              <a:pPr>
                <a:spcBef>
                  <a:spcPts val="600"/>
                </a:spcBef>
              </a:pPr>
              <a:r>
                <a:rPr lang="en-US" sz="1200" dirty="0">
                  <a:latin typeface="+mj-lt"/>
                </a:rPr>
                <a:t>Combined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12630CC-60BB-48D9-3D6F-71E91C2CF473}"/>
              </a:ext>
            </a:extLst>
          </p:cNvPr>
          <p:cNvGrpSpPr/>
          <p:nvPr/>
        </p:nvGrpSpPr>
        <p:grpSpPr>
          <a:xfrm>
            <a:off x="2835915" y="1666855"/>
            <a:ext cx="5207723" cy="556978"/>
            <a:chOff x="2835915" y="1666855"/>
            <a:chExt cx="5207723" cy="556978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381F9CB-C11F-B5F2-F0D4-03D764657EF1}"/>
                </a:ext>
              </a:extLst>
            </p:cNvPr>
            <p:cNvSpPr/>
            <p:nvPr/>
          </p:nvSpPr>
          <p:spPr>
            <a:xfrm>
              <a:off x="2835915" y="1719853"/>
              <a:ext cx="5207723" cy="452994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Extract 32">
              <a:extLst>
                <a:ext uri="{FF2B5EF4-FFF2-40B4-BE49-F238E27FC236}">
                  <a16:creationId xmlns:a16="http://schemas.microsoft.com/office/drawing/2014/main" id="{C1F4AD66-F54B-D8A5-A204-D1D968AB72A4}"/>
                </a:ext>
              </a:extLst>
            </p:cNvPr>
            <p:cNvSpPr/>
            <p:nvPr/>
          </p:nvSpPr>
          <p:spPr>
            <a:xfrm rot="5400000">
              <a:off x="4617909" y="1666855"/>
              <a:ext cx="101970" cy="101970"/>
            </a:xfrm>
            <a:prstGeom prst="flowChartExtra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Extract 33">
              <a:extLst>
                <a:ext uri="{FF2B5EF4-FFF2-40B4-BE49-F238E27FC236}">
                  <a16:creationId xmlns:a16="http://schemas.microsoft.com/office/drawing/2014/main" id="{F8FB6B16-C320-54A0-44E8-590119DB7BE1}"/>
                </a:ext>
              </a:extLst>
            </p:cNvPr>
            <p:cNvSpPr/>
            <p:nvPr/>
          </p:nvSpPr>
          <p:spPr>
            <a:xfrm rot="5400000">
              <a:off x="6798302" y="1671357"/>
              <a:ext cx="101970" cy="101970"/>
            </a:xfrm>
            <a:prstGeom prst="flowChartExtra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Extract 34">
              <a:extLst>
                <a:ext uri="{FF2B5EF4-FFF2-40B4-BE49-F238E27FC236}">
                  <a16:creationId xmlns:a16="http://schemas.microsoft.com/office/drawing/2014/main" id="{111EEFD1-7CE2-42C3-3A9F-39C6A2860735}"/>
                </a:ext>
              </a:extLst>
            </p:cNvPr>
            <p:cNvSpPr/>
            <p:nvPr/>
          </p:nvSpPr>
          <p:spPr>
            <a:xfrm rot="16200000">
              <a:off x="7794026" y="2121863"/>
              <a:ext cx="101970" cy="101970"/>
            </a:xfrm>
            <a:prstGeom prst="flowChartExtra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Extract 35">
              <a:extLst>
                <a:ext uri="{FF2B5EF4-FFF2-40B4-BE49-F238E27FC236}">
                  <a16:creationId xmlns:a16="http://schemas.microsoft.com/office/drawing/2014/main" id="{436C3508-67D6-063E-D0C9-F28F0DC7A740}"/>
                </a:ext>
              </a:extLst>
            </p:cNvPr>
            <p:cNvSpPr/>
            <p:nvPr/>
          </p:nvSpPr>
          <p:spPr>
            <a:xfrm rot="16200000">
              <a:off x="5525610" y="2121863"/>
              <a:ext cx="101970" cy="101970"/>
            </a:xfrm>
            <a:prstGeom prst="flowChartExtra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Extract 36">
              <a:extLst>
                <a:ext uri="{FF2B5EF4-FFF2-40B4-BE49-F238E27FC236}">
                  <a16:creationId xmlns:a16="http://schemas.microsoft.com/office/drawing/2014/main" id="{DFC30107-F56B-23D8-D648-F13A28E6248D}"/>
                </a:ext>
              </a:extLst>
            </p:cNvPr>
            <p:cNvSpPr/>
            <p:nvPr/>
          </p:nvSpPr>
          <p:spPr>
            <a:xfrm rot="16200000">
              <a:off x="3828694" y="2121863"/>
              <a:ext cx="101970" cy="101970"/>
            </a:xfrm>
            <a:prstGeom prst="flowChartExtra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1">
            <a:extLst>
              <a:ext uri="{FF2B5EF4-FFF2-40B4-BE49-F238E27FC236}">
                <a16:creationId xmlns:a16="http://schemas.microsoft.com/office/drawing/2014/main" id="{D7731EEF-E30F-0839-6FB0-4236577922FE}"/>
              </a:ext>
            </a:extLst>
          </p:cNvPr>
          <p:cNvGrpSpPr/>
          <p:nvPr/>
        </p:nvGrpSpPr>
        <p:grpSpPr>
          <a:xfrm>
            <a:off x="2377313" y="1086852"/>
            <a:ext cx="2642678" cy="4956214"/>
            <a:chOff x="2377313" y="1086852"/>
            <a:chExt cx="2642678" cy="4956214"/>
          </a:xfrm>
        </p:grpSpPr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461ACCAB-D575-27AB-9211-5DF9CC5AC5CB}"/>
                </a:ext>
              </a:extLst>
            </p:cNvPr>
            <p:cNvSpPr>
              <a:spLocks/>
            </p:cNvSpPr>
            <p:nvPr/>
          </p:nvSpPr>
          <p:spPr>
            <a:xfrm>
              <a:off x="2377626" y="3207858"/>
              <a:ext cx="2642365" cy="283520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Text Placeholder 5">
              <a:extLst>
                <a:ext uri="{FF2B5EF4-FFF2-40B4-BE49-F238E27FC236}">
                  <a16:creationId xmlns:a16="http://schemas.microsoft.com/office/drawing/2014/main" id="{92CA5E57-FD6E-B48B-0967-AFB901DCC158}"/>
                </a:ext>
              </a:extLst>
            </p:cNvPr>
            <p:cNvSpPr txBox="1">
              <a:spLocks/>
            </p:cNvSpPr>
            <p:nvPr/>
          </p:nvSpPr>
          <p:spPr>
            <a:xfrm>
              <a:off x="2377313" y="2944998"/>
              <a:ext cx="2642677" cy="27005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108000" tIns="90000" rIns="72000" bIns="54000" rtlCol="0" anchor="t" anchorCtr="0">
              <a:spAutoFit/>
            </a:bodyPr>
            <a:lstStyle>
              <a:lvl1pPr marL="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900" b="1" dirty="0">
                  <a:solidFill>
                    <a:schemeClr val="tx2"/>
                  </a:solidFill>
                </a:rPr>
                <a:t>IN OPERATION</a:t>
              </a:r>
            </a:p>
          </p:txBody>
        </p:sp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F4C9530A-7A4D-2273-F295-8808DA486C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77314" y="2455120"/>
              <a:ext cx="0" cy="752738"/>
            </a:xfrm>
            <a:prstGeom prst="line">
              <a:avLst/>
            </a:prstGeom>
            <a:ln w="9525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 Placeholder 5">
              <a:extLst>
                <a:ext uri="{FF2B5EF4-FFF2-40B4-BE49-F238E27FC236}">
                  <a16:creationId xmlns:a16="http://schemas.microsoft.com/office/drawing/2014/main" id="{9616039B-F37F-4705-A779-881113E777D4}"/>
                </a:ext>
              </a:extLst>
            </p:cNvPr>
            <p:cNvSpPr txBox="1">
              <a:spLocks/>
            </p:cNvSpPr>
            <p:nvPr/>
          </p:nvSpPr>
          <p:spPr>
            <a:xfrm>
              <a:off x="2467351" y="2455120"/>
              <a:ext cx="2124054" cy="388568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600"/>
                </a:spcBef>
              </a:pPr>
              <a:r>
                <a:rPr lang="en-US" sz="1000" b="1" dirty="0">
                  <a:solidFill>
                    <a:schemeClr val="accent1"/>
                  </a:solidFill>
                  <a:latin typeface="+mj-lt"/>
                </a:rPr>
                <a:t>STAGE 1A</a:t>
              </a:r>
            </a:p>
            <a:p>
              <a:pPr>
                <a:spcBef>
                  <a:spcPts val="600"/>
                </a:spcBef>
              </a:pPr>
              <a:r>
                <a:rPr lang="en-US" sz="1200" dirty="0">
                  <a:solidFill>
                    <a:schemeClr val="accent1"/>
                  </a:solidFill>
                  <a:latin typeface="+mj-lt"/>
                </a:rPr>
                <a:t>Condenser + Oil Cooler</a:t>
              </a: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3E752FE-D09D-312C-5CA9-44619C364A0F}"/>
                </a:ext>
              </a:extLst>
            </p:cNvPr>
            <p:cNvGrpSpPr/>
            <p:nvPr/>
          </p:nvGrpSpPr>
          <p:grpSpPr>
            <a:xfrm>
              <a:off x="2377314" y="1086852"/>
              <a:ext cx="917203" cy="903002"/>
              <a:chOff x="2377314" y="1086852"/>
              <a:chExt cx="917203" cy="903002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ADF7076-BF45-9D96-B5CB-FAC9788AB802}"/>
                  </a:ext>
                </a:extLst>
              </p:cNvPr>
              <p:cNvSpPr/>
              <p:nvPr/>
            </p:nvSpPr>
            <p:spPr>
              <a:xfrm>
                <a:off x="2377314" y="1086852"/>
                <a:ext cx="917203" cy="90300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952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503998" rIns="0" bIns="0" rtlCol="0" anchor="t" anchorCtr="0"/>
              <a:lstStyle/>
              <a:p>
                <a:pPr algn="ctr"/>
                <a:r>
                  <a:rPr lang="en-US" sz="900" b="1" dirty="0">
                    <a:solidFill>
                      <a:schemeClr val="accent1"/>
                    </a:solidFill>
                  </a:rPr>
                  <a:t>CONDENSER</a:t>
                </a:r>
              </a:p>
            </p:txBody>
          </p:sp>
          <p:pic>
            <p:nvPicPr>
              <p:cNvPr id="24" name="Condenser">
                <a:extLst>
                  <a:ext uri="{FF2B5EF4-FFF2-40B4-BE49-F238E27FC236}">
                    <a16:creationId xmlns:a16="http://schemas.microsoft.com/office/drawing/2014/main" id="{20540839-F7E9-2BFB-3746-3339DDCE6C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673915" y="1174348"/>
                <a:ext cx="324000" cy="324000"/>
              </a:xfrm>
              <a:prstGeom prst="rect">
                <a:avLst/>
              </a:prstGeom>
            </p:spPr>
          </p:pic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EA301DDF-1CBE-9148-80FA-69F3D6C2F199}"/>
                </a:ext>
              </a:extLst>
            </p:cNvPr>
            <p:cNvGrpSpPr/>
            <p:nvPr/>
          </p:nvGrpSpPr>
          <p:grpSpPr>
            <a:xfrm>
              <a:off x="3437962" y="1086852"/>
              <a:ext cx="917203" cy="903002"/>
              <a:chOff x="3437962" y="1086852"/>
              <a:chExt cx="917203" cy="903002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8B7332B-0984-9665-3E39-8BEAED399C4A}"/>
                  </a:ext>
                </a:extLst>
              </p:cNvPr>
              <p:cNvSpPr/>
              <p:nvPr/>
            </p:nvSpPr>
            <p:spPr>
              <a:xfrm>
                <a:off x="3437962" y="1086852"/>
                <a:ext cx="917203" cy="90300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952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503998" rIns="0" bIns="0" rtlCol="0" anchor="t" anchorCtr="0"/>
              <a:lstStyle/>
              <a:p>
                <a:pPr algn="ctr"/>
                <a:r>
                  <a:rPr lang="en-US" sz="900" b="1" dirty="0">
                    <a:solidFill>
                      <a:schemeClr val="accent1"/>
                    </a:solidFill>
                  </a:rPr>
                  <a:t>OIL</a:t>
                </a:r>
                <a:br>
                  <a:rPr lang="en-US" sz="900" b="1" dirty="0">
                    <a:solidFill>
                      <a:schemeClr val="accent1"/>
                    </a:solidFill>
                  </a:rPr>
                </a:br>
                <a:r>
                  <a:rPr lang="en-US" sz="900" b="1" dirty="0">
                    <a:solidFill>
                      <a:schemeClr val="accent1"/>
                    </a:solidFill>
                  </a:rPr>
                  <a:t>COOLING</a:t>
                </a:r>
              </a:p>
            </p:txBody>
          </p:sp>
          <p:pic>
            <p:nvPicPr>
              <p:cNvPr id="25" name="Oil Cooling">
                <a:extLst>
                  <a:ext uri="{FF2B5EF4-FFF2-40B4-BE49-F238E27FC236}">
                    <a16:creationId xmlns:a16="http://schemas.microsoft.com/office/drawing/2014/main" id="{CB9B3EF4-160D-F49C-B45F-AAC5114AF4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3734563" y="1189791"/>
                <a:ext cx="324000" cy="324000"/>
              </a:xfrm>
              <a:prstGeom prst="rect">
                <a:avLst/>
              </a:prstGeom>
            </p:spPr>
          </p:pic>
        </p:grpSp>
      </p:grpSp>
      <p:grpSp>
        <p:nvGrpSpPr>
          <p:cNvPr id="46" name="3">
            <a:extLst>
              <a:ext uri="{FF2B5EF4-FFF2-40B4-BE49-F238E27FC236}">
                <a16:creationId xmlns:a16="http://schemas.microsoft.com/office/drawing/2014/main" id="{BF35ABB7-E7EC-C789-2570-C8954BE944DD}"/>
              </a:ext>
            </a:extLst>
          </p:cNvPr>
          <p:cNvGrpSpPr/>
          <p:nvPr/>
        </p:nvGrpSpPr>
        <p:grpSpPr>
          <a:xfrm>
            <a:off x="7490003" y="1086852"/>
            <a:ext cx="2240909" cy="4956212"/>
            <a:chOff x="7490003" y="1086852"/>
            <a:chExt cx="2240909" cy="4956212"/>
          </a:xfrm>
        </p:grpSpPr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164B72CA-BC93-872D-FEEB-CE97EC66030D}"/>
                </a:ext>
              </a:extLst>
            </p:cNvPr>
            <p:cNvSpPr>
              <a:spLocks/>
            </p:cNvSpPr>
            <p:nvPr/>
          </p:nvSpPr>
          <p:spPr>
            <a:xfrm>
              <a:off x="7495876" y="3207858"/>
              <a:ext cx="2161378" cy="2835206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10977E8-C771-AD7F-52D6-ABA8580CC0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07903" y="2462316"/>
              <a:ext cx="0" cy="752738"/>
            </a:xfrm>
            <a:prstGeom prst="line">
              <a:avLst/>
            </a:prstGeom>
            <a:ln w="952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 Placeholder 5">
              <a:extLst>
                <a:ext uri="{FF2B5EF4-FFF2-40B4-BE49-F238E27FC236}">
                  <a16:creationId xmlns:a16="http://schemas.microsoft.com/office/drawing/2014/main" id="{F73CA3D1-AC2E-D2DF-E001-1CA19EF04DCF}"/>
                </a:ext>
              </a:extLst>
            </p:cNvPr>
            <p:cNvSpPr txBox="1">
              <a:spLocks/>
            </p:cNvSpPr>
            <p:nvPr/>
          </p:nvSpPr>
          <p:spPr>
            <a:xfrm>
              <a:off x="7514289" y="2944998"/>
              <a:ext cx="2145654" cy="2700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108000" tIns="90000" rIns="72000" bIns="54000" rtlCol="0" anchor="t" anchorCtr="0">
              <a:spAutoFit/>
            </a:bodyPr>
            <a:lstStyle>
              <a:lvl1pPr marL="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b="1" dirty="0">
                <a:solidFill>
                  <a:srgbClr val="FFFFFF"/>
                </a:solidFill>
              </a:endParaRPr>
            </a:p>
          </p:txBody>
        </p:sp>
        <p:sp>
          <p:nvSpPr>
            <p:cNvPr id="7" name="Text Placeholder 5">
              <a:extLst>
                <a:ext uri="{FF2B5EF4-FFF2-40B4-BE49-F238E27FC236}">
                  <a16:creationId xmlns:a16="http://schemas.microsoft.com/office/drawing/2014/main" id="{AFAFD504-DB0A-3D74-9297-F55AFF47B980}"/>
                </a:ext>
              </a:extLst>
            </p:cNvPr>
            <p:cNvSpPr txBox="1">
              <a:spLocks/>
            </p:cNvSpPr>
            <p:nvPr/>
          </p:nvSpPr>
          <p:spPr>
            <a:xfrm>
              <a:off x="7606858" y="2455120"/>
              <a:ext cx="2124054" cy="381643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600"/>
                </a:spcBef>
              </a:pPr>
              <a:r>
                <a:rPr lang="en-US" sz="1000" b="1" dirty="0">
                  <a:solidFill>
                    <a:schemeClr val="accent1"/>
                  </a:solidFill>
                  <a:latin typeface="+mj-lt"/>
                </a:rPr>
                <a:t>STAGE 2</a:t>
              </a:r>
            </a:p>
            <a:p>
              <a:pPr>
                <a:spcBef>
                  <a:spcPts val="600"/>
                </a:spcBef>
              </a:pPr>
              <a:r>
                <a:rPr lang="en-US" sz="1200" dirty="0">
                  <a:solidFill>
                    <a:schemeClr val="accent1"/>
                  </a:solidFill>
                  <a:latin typeface="+mj-lt"/>
                </a:rPr>
                <a:t>Heat Pump</a:t>
              </a: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091814FD-FA1B-C2D3-E3C5-CEDAE6CDBD3C}"/>
                </a:ext>
              </a:extLst>
            </p:cNvPr>
            <p:cNvGrpSpPr/>
            <p:nvPr/>
          </p:nvGrpSpPr>
          <p:grpSpPr>
            <a:xfrm>
              <a:off x="7490003" y="1086852"/>
              <a:ext cx="1107271" cy="903001"/>
              <a:chOff x="7490003" y="1086852"/>
              <a:chExt cx="1107271" cy="903001"/>
            </a:xfrm>
          </p:grpSpPr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41052ED2-215B-775C-1C2E-36BC689CCE37}"/>
                  </a:ext>
                </a:extLst>
              </p:cNvPr>
              <p:cNvSpPr/>
              <p:nvPr/>
            </p:nvSpPr>
            <p:spPr>
              <a:xfrm>
                <a:off x="7490003" y="1086852"/>
                <a:ext cx="1107271" cy="903001"/>
              </a:xfrm>
              <a:prstGeom prst="rect">
                <a:avLst/>
              </a:prstGeom>
              <a:solidFill>
                <a:schemeClr val="accent6"/>
              </a:solidFill>
              <a:ln w="952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503998" rIns="0" bIns="0" rtlCol="0" anchor="t" anchorCtr="0"/>
              <a:lstStyle/>
              <a:p>
                <a:pPr algn="ctr"/>
                <a:r>
                  <a:rPr lang="en-US" sz="900" b="1" dirty="0">
                    <a:solidFill>
                      <a:schemeClr val="accent1"/>
                    </a:solidFill>
                  </a:rPr>
                  <a:t>INDUSTRIAL</a:t>
                </a:r>
                <a:br>
                  <a:rPr lang="en-US" sz="900" b="1" dirty="0">
                    <a:solidFill>
                      <a:schemeClr val="accent1"/>
                    </a:solidFill>
                  </a:rPr>
                </a:br>
                <a:r>
                  <a:rPr lang="en-US" sz="900" b="1" dirty="0">
                    <a:solidFill>
                      <a:schemeClr val="accent1"/>
                    </a:solidFill>
                  </a:rPr>
                  <a:t>HEAT PUMP</a:t>
                </a:r>
              </a:p>
            </p:txBody>
          </p:sp>
          <p:pic>
            <p:nvPicPr>
              <p:cNvPr id="27" name="Heat pump">
                <a:extLst>
                  <a:ext uri="{FF2B5EF4-FFF2-40B4-BE49-F238E27FC236}">
                    <a16:creationId xmlns:a16="http://schemas.microsoft.com/office/drawing/2014/main" id="{EE8F1656-3CD6-97C7-B29F-C421FAA7E1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881638" y="1189791"/>
                <a:ext cx="324000" cy="324000"/>
              </a:xfrm>
              <a:prstGeom prst="rect">
                <a:avLst/>
              </a:prstGeom>
            </p:spPr>
          </p:pic>
        </p:grpSp>
      </p:grpSp>
      <p:grpSp>
        <p:nvGrpSpPr>
          <p:cNvPr id="40" name="2">
            <a:extLst>
              <a:ext uri="{FF2B5EF4-FFF2-40B4-BE49-F238E27FC236}">
                <a16:creationId xmlns:a16="http://schemas.microsoft.com/office/drawing/2014/main" id="{673A10E0-85C0-5CAA-7C1C-BF7A22966BD3}"/>
              </a:ext>
            </a:extLst>
          </p:cNvPr>
          <p:cNvGrpSpPr/>
          <p:nvPr/>
        </p:nvGrpSpPr>
        <p:grpSpPr>
          <a:xfrm>
            <a:off x="5017147" y="1086852"/>
            <a:ext cx="2497473" cy="4956213"/>
            <a:chOff x="5017147" y="1086852"/>
            <a:chExt cx="2497473" cy="4956213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2E3A406-8B04-5D12-3587-EA2EB7BB0FE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23410" y="2473909"/>
              <a:ext cx="0" cy="752738"/>
            </a:xfrm>
            <a:prstGeom prst="line">
              <a:avLst/>
            </a:prstGeom>
            <a:ln w="952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5414C49B-E51D-7FB5-50C6-39A2A9E07A58}"/>
                </a:ext>
              </a:extLst>
            </p:cNvPr>
            <p:cNvSpPr/>
            <p:nvPr/>
          </p:nvSpPr>
          <p:spPr>
            <a:xfrm>
              <a:off x="5020303" y="3207858"/>
              <a:ext cx="2487600" cy="283520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 Placeholder 5">
              <a:extLst>
                <a:ext uri="{FF2B5EF4-FFF2-40B4-BE49-F238E27FC236}">
                  <a16:creationId xmlns:a16="http://schemas.microsoft.com/office/drawing/2014/main" id="{346B2877-3896-8C1C-BB38-20CAFBAB8EAD}"/>
                </a:ext>
              </a:extLst>
            </p:cNvPr>
            <p:cNvSpPr txBox="1">
              <a:spLocks/>
            </p:cNvSpPr>
            <p:nvPr/>
          </p:nvSpPr>
          <p:spPr>
            <a:xfrm>
              <a:off x="5019991" y="2944998"/>
              <a:ext cx="2494629" cy="2700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108000" tIns="90000" rIns="72000" bIns="54000" rtlCol="0" anchor="t" anchorCtr="0">
              <a:spAutoFit/>
            </a:bodyPr>
            <a:lstStyle>
              <a:lvl1pPr marL="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900" b="1" dirty="0">
                  <a:solidFill>
                    <a:srgbClr val="FFFFFF"/>
                  </a:solidFill>
                </a:rPr>
                <a:t>FUTURE</a:t>
              </a:r>
            </a:p>
          </p:txBody>
        </p:sp>
        <p:sp>
          <p:nvSpPr>
            <p:cNvPr id="6" name="Text Placeholder 5">
              <a:extLst>
                <a:ext uri="{FF2B5EF4-FFF2-40B4-BE49-F238E27FC236}">
                  <a16:creationId xmlns:a16="http://schemas.microsoft.com/office/drawing/2014/main" id="{16FC66A6-9B19-CFB3-EF76-CFC39FB8DAAA}"/>
                </a:ext>
              </a:extLst>
            </p:cNvPr>
            <p:cNvSpPr txBox="1">
              <a:spLocks/>
            </p:cNvSpPr>
            <p:nvPr/>
          </p:nvSpPr>
          <p:spPr>
            <a:xfrm>
              <a:off x="5111385" y="2455120"/>
              <a:ext cx="2124054" cy="381643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600"/>
                </a:spcBef>
              </a:pPr>
              <a:r>
                <a:rPr lang="en-US" sz="1000" b="1" dirty="0">
                  <a:solidFill>
                    <a:schemeClr val="accent1"/>
                  </a:solidFill>
                  <a:latin typeface="+mj-lt"/>
                </a:rPr>
                <a:t>STAGE 1B</a:t>
              </a:r>
            </a:p>
            <a:p>
              <a:pPr>
                <a:spcBef>
                  <a:spcPts val="600"/>
                </a:spcBef>
              </a:pPr>
              <a:r>
                <a:rPr lang="en-US" sz="1200" dirty="0">
                  <a:solidFill>
                    <a:schemeClr val="accent1"/>
                  </a:solidFill>
                  <a:latin typeface="+mj-lt"/>
                </a:rPr>
                <a:t>Compressed Air</a:t>
              </a:r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C41B789D-9398-C1F9-D40B-9A3582CE0F78}"/>
                </a:ext>
              </a:extLst>
            </p:cNvPr>
            <p:cNvGrpSpPr/>
            <p:nvPr/>
          </p:nvGrpSpPr>
          <p:grpSpPr>
            <a:xfrm>
              <a:off x="5017147" y="1086852"/>
              <a:ext cx="1107271" cy="903001"/>
              <a:chOff x="5017147" y="1086852"/>
              <a:chExt cx="1107271" cy="903001"/>
            </a:xfrm>
          </p:grpSpPr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34488C16-B4D0-743F-CA0F-F9F826CD9A04}"/>
                  </a:ext>
                </a:extLst>
              </p:cNvPr>
              <p:cNvSpPr/>
              <p:nvPr/>
            </p:nvSpPr>
            <p:spPr>
              <a:xfrm>
                <a:off x="5017147" y="1086852"/>
                <a:ext cx="1107271" cy="903001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952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503998" rIns="0" bIns="0" rtlCol="0" anchor="t" anchorCtr="0"/>
              <a:lstStyle/>
              <a:p>
                <a:pPr algn="ctr"/>
                <a:r>
                  <a:rPr lang="en-US" sz="900" b="1" dirty="0">
                    <a:solidFill>
                      <a:schemeClr val="accent1"/>
                    </a:solidFill>
                  </a:rPr>
                  <a:t>COMPRESSED </a:t>
                </a:r>
                <a:br>
                  <a:rPr lang="en-US" sz="900" b="1" dirty="0">
                    <a:solidFill>
                      <a:schemeClr val="accent1"/>
                    </a:solidFill>
                  </a:rPr>
                </a:br>
                <a:r>
                  <a:rPr lang="en-US" sz="900" b="1" dirty="0">
                    <a:solidFill>
                      <a:schemeClr val="accent1"/>
                    </a:solidFill>
                  </a:rPr>
                  <a:t>AIR RECOVERY</a:t>
                </a:r>
              </a:p>
            </p:txBody>
          </p:sp>
          <p:pic>
            <p:nvPicPr>
              <p:cNvPr id="26" name="Air">
                <a:extLst>
                  <a:ext uri="{FF2B5EF4-FFF2-40B4-BE49-F238E27FC236}">
                    <a16:creationId xmlns:a16="http://schemas.microsoft.com/office/drawing/2014/main" id="{6BF341A7-9791-C5D0-BB9E-B5FA788EF3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/>
              <a:stretch/>
            </p:blipFill>
            <p:spPr>
              <a:xfrm>
                <a:off x="5408782" y="1199222"/>
                <a:ext cx="324000" cy="324000"/>
              </a:xfrm>
              <a:prstGeom prst="rect">
                <a:avLst/>
              </a:prstGeom>
            </p:spPr>
          </p:pic>
        </p:grp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DDCA2D59-534A-C378-3C44-98870B6DE8DB}"/>
              </a:ext>
            </a:extLst>
          </p:cNvPr>
          <p:cNvSpPr/>
          <p:nvPr/>
        </p:nvSpPr>
        <p:spPr>
          <a:xfrm>
            <a:off x="449451" y="4139294"/>
            <a:ext cx="11191680" cy="646945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77CAAD0-F272-4DA9-9823-EB1A80317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92762"/>
            <a:ext cx="2404206" cy="387798"/>
          </a:xfrm>
        </p:spPr>
        <p:txBody>
          <a:bodyPr/>
          <a:lstStyle/>
          <a:p>
            <a:r>
              <a:rPr lang="en-US" dirty="0"/>
              <a:t>Performance</a:t>
            </a:r>
          </a:p>
        </p:txBody>
      </p:sp>
      <p:graphicFrame>
        <p:nvGraphicFramePr>
          <p:cNvPr id="68" name="Table 67">
            <a:extLst>
              <a:ext uri="{FF2B5EF4-FFF2-40B4-BE49-F238E27FC236}">
                <a16:creationId xmlns:a16="http://schemas.microsoft.com/office/drawing/2014/main" id="{97DDCEC9-C0BD-C842-6ABE-D2AF48C69F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4646879"/>
              </p:ext>
            </p:extLst>
          </p:nvPr>
        </p:nvGraphicFramePr>
        <p:xfrm>
          <a:off x="550862" y="3210461"/>
          <a:ext cx="11092682" cy="924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4348">
                  <a:extLst>
                    <a:ext uri="{9D8B030D-6E8A-4147-A177-3AD203B41FA5}">
                      <a16:colId xmlns:a16="http://schemas.microsoft.com/office/drawing/2014/main" val="1558178148"/>
                    </a:ext>
                  </a:extLst>
                </a:gridCol>
                <a:gridCol w="2631688">
                  <a:extLst>
                    <a:ext uri="{9D8B030D-6E8A-4147-A177-3AD203B41FA5}">
                      <a16:colId xmlns:a16="http://schemas.microsoft.com/office/drawing/2014/main" val="1240492807"/>
                    </a:ext>
                  </a:extLst>
                </a:gridCol>
                <a:gridCol w="2486722">
                  <a:extLst>
                    <a:ext uri="{9D8B030D-6E8A-4147-A177-3AD203B41FA5}">
                      <a16:colId xmlns:a16="http://schemas.microsoft.com/office/drawing/2014/main" val="3541368659"/>
                    </a:ext>
                  </a:extLst>
                </a:gridCol>
                <a:gridCol w="2174487">
                  <a:extLst>
                    <a:ext uri="{9D8B030D-6E8A-4147-A177-3AD203B41FA5}">
                      <a16:colId xmlns:a16="http://schemas.microsoft.com/office/drawing/2014/main" val="1378988563"/>
                    </a:ext>
                  </a:extLst>
                </a:gridCol>
                <a:gridCol w="1975437">
                  <a:extLst>
                    <a:ext uri="{9D8B030D-6E8A-4147-A177-3AD203B41FA5}">
                      <a16:colId xmlns:a16="http://schemas.microsoft.com/office/drawing/2014/main" val="1947461903"/>
                    </a:ext>
                  </a:extLst>
                </a:gridCol>
              </a:tblGrid>
              <a:tr h="3080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000" b="0" dirty="0">
                          <a:solidFill>
                            <a:schemeClr val="tx2"/>
                          </a:solidFill>
                          <a:effectLst/>
                        </a:rPr>
                        <a:t>Avg heating load</a:t>
                      </a:r>
                      <a:endParaRPr lang="en-AU" sz="1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000" b="0" dirty="0">
                          <a:solidFill>
                            <a:schemeClr val="tx2"/>
                          </a:solidFill>
                          <a:effectLst/>
                        </a:rPr>
                        <a:t>671.3 kW</a:t>
                      </a:r>
                      <a:endParaRPr lang="en-AU" sz="1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999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000" b="0" dirty="0">
                          <a:solidFill>
                            <a:schemeClr val="tx2"/>
                          </a:solidFill>
                          <a:effectLst/>
                        </a:rPr>
                        <a:t>68.0 kW</a:t>
                      </a:r>
                      <a:endParaRPr lang="en-AU" sz="1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999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000" b="0" dirty="0">
                          <a:solidFill>
                            <a:schemeClr val="tx2"/>
                          </a:solidFill>
                          <a:effectLst/>
                        </a:rPr>
                        <a:t>721.4 kW</a:t>
                      </a:r>
                      <a:endParaRPr lang="en-AU" sz="1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999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000" b="0" dirty="0">
                          <a:solidFill>
                            <a:srgbClr val="FBFBFB"/>
                          </a:solidFill>
                          <a:effectLst/>
                        </a:rPr>
                        <a:t>1460.6 kW</a:t>
                      </a:r>
                      <a:endParaRPr lang="en-AU" sz="1000" b="0" dirty="0">
                        <a:solidFill>
                          <a:srgbClr val="FBFBF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999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5158328"/>
                  </a:ext>
                </a:extLst>
              </a:tr>
              <a:tr h="3080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000" b="0" dirty="0">
                          <a:solidFill>
                            <a:schemeClr val="tx2"/>
                          </a:solidFill>
                          <a:effectLst/>
                        </a:rPr>
                        <a:t>Cooling load</a:t>
                      </a:r>
                      <a:endParaRPr lang="en-AU" sz="1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000" b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AU" sz="1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999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000" b="0" dirty="0">
                          <a:solidFill>
                            <a:schemeClr val="tx2"/>
                          </a:solidFill>
                          <a:effectLst/>
                        </a:rPr>
                        <a:t> </a:t>
                      </a:r>
                      <a:endParaRPr lang="en-AU" sz="1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999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000" b="0" dirty="0">
                          <a:solidFill>
                            <a:schemeClr val="tx2"/>
                          </a:solidFill>
                          <a:effectLst/>
                        </a:rPr>
                        <a:t>478.0 kW</a:t>
                      </a:r>
                      <a:endParaRPr lang="en-AU" sz="1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999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000" b="0" dirty="0">
                          <a:solidFill>
                            <a:srgbClr val="FBFBFB"/>
                          </a:solidFill>
                          <a:effectLst/>
                        </a:rPr>
                        <a:t>478.0 kW</a:t>
                      </a:r>
                      <a:endParaRPr lang="en-AU" sz="1000" b="0" dirty="0">
                        <a:solidFill>
                          <a:srgbClr val="FBFBF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999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0171452"/>
                  </a:ext>
                </a:extLst>
              </a:tr>
              <a:tr h="3080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000" b="0" dirty="0">
                          <a:solidFill>
                            <a:schemeClr val="tx2"/>
                          </a:solidFill>
                          <a:effectLst/>
                        </a:rPr>
                        <a:t>Power</a:t>
                      </a:r>
                      <a:endParaRPr lang="en-AU" sz="1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000" b="0" dirty="0">
                          <a:solidFill>
                            <a:schemeClr val="tx2"/>
                          </a:solidFill>
                          <a:effectLst/>
                        </a:rPr>
                        <a:t>3.0 kW</a:t>
                      </a:r>
                      <a:endParaRPr lang="en-AU" sz="1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999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000" b="0" dirty="0">
                          <a:solidFill>
                            <a:schemeClr val="tx2"/>
                          </a:solidFill>
                          <a:effectLst/>
                        </a:rPr>
                        <a:t>0.5 kW</a:t>
                      </a:r>
                      <a:endParaRPr lang="en-AU" sz="1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999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000" b="0" dirty="0">
                          <a:solidFill>
                            <a:schemeClr val="tx2"/>
                          </a:solidFill>
                          <a:effectLst/>
                        </a:rPr>
                        <a:t>113.0 kW</a:t>
                      </a:r>
                      <a:endParaRPr lang="en-AU" sz="1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999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000" b="0" dirty="0">
                          <a:solidFill>
                            <a:srgbClr val="FBFBFB"/>
                          </a:solidFill>
                          <a:effectLst/>
                        </a:rPr>
                        <a:t>116.5 kW</a:t>
                      </a:r>
                      <a:endParaRPr lang="en-AU" sz="1000" b="0" dirty="0">
                        <a:solidFill>
                          <a:srgbClr val="FBFBF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999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5110220"/>
                  </a:ext>
                </a:extLst>
              </a:tr>
            </a:tbl>
          </a:graphicData>
        </a:graphic>
      </p:graphicFrame>
      <p:graphicFrame>
        <p:nvGraphicFramePr>
          <p:cNvPr id="70" name="Table 69">
            <a:extLst>
              <a:ext uri="{FF2B5EF4-FFF2-40B4-BE49-F238E27FC236}">
                <a16:creationId xmlns:a16="http://schemas.microsoft.com/office/drawing/2014/main" id="{CFB97183-4279-6644-E6D1-8602524025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9086252"/>
              </p:ext>
            </p:extLst>
          </p:nvPr>
        </p:nvGraphicFramePr>
        <p:xfrm>
          <a:off x="550863" y="4771939"/>
          <a:ext cx="11090276" cy="12711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2044">
                  <a:extLst>
                    <a:ext uri="{9D8B030D-6E8A-4147-A177-3AD203B41FA5}">
                      <a16:colId xmlns:a16="http://schemas.microsoft.com/office/drawing/2014/main" val="1558178148"/>
                    </a:ext>
                  </a:extLst>
                </a:gridCol>
                <a:gridCol w="2657708">
                  <a:extLst>
                    <a:ext uri="{9D8B030D-6E8A-4147-A177-3AD203B41FA5}">
                      <a16:colId xmlns:a16="http://schemas.microsoft.com/office/drawing/2014/main" val="1240492807"/>
                    </a:ext>
                  </a:extLst>
                </a:gridCol>
                <a:gridCol w="2490439">
                  <a:extLst>
                    <a:ext uri="{9D8B030D-6E8A-4147-A177-3AD203B41FA5}">
                      <a16:colId xmlns:a16="http://schemas.microsoft.com/office/drawing/2014/main" val="3541368659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1378988563"/>
                    </a:ext>
                  </a:extLst>
                </a:gridCol>
                <a:gridCol w="2006485">
                  <a:extLst>
                    <a:ext uri="{9D8B030D-6E8A-4147-A177-3AD203B41FA5}">
                      <a16:colId xmlns:a16="http://schemas.microsoft.com/office/drawing/2014/main" val="1947461903"/>
                    </a:ext>
                  </a:extLst>
                </a:gridCol>
              </a:tblGrid>
              <a:tr h="31778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000" b="0" dirty="0">
                          <a:solidFill>
                            <a:schemeClr val="tx2"/>
                          </a:solidFill>
                          <a:effectLst/>
                        </a:rPr>
                        <a:t>Heating</a:t>
                      </a:r>
                      <a:endParaRPr lang="en-AU" sz="1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000" b="0" dirty="0">
                          <a:solidFill>
                            <a:schemeClr val="tx2"/>
                          </a:solidFill>
                          <a:effectLst/>
                        </a:rPr>
                        <a:t>223.75</a:t>
                      </a:r>
                      <a:endParaRPr lang="en-AU" sz="1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999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000" b="0" dirty="0">
                          <a:solidFill>
                            <a:schemeClr val="tx2"/>
                          </a:solidFill>
                          <a:effectLst/>
                        </a:rPr>
                        <a:t>135.92</a:t>
                      </a:r>
                      <a:endParaRPr lang="en-AU" sz="1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999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000" b="0" dirty="0">
                          <a:solidFill>
                            <a:schemeClr val="tx2"/>
                          </a:solidFill>
                          <a:effectLst/>
                        </a:rPr>
                        <a:t>6.38</a:t>
                      </a:r>
                      <a:endParaRPr lang="en-AU" sz="1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999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000" b="0" dirty="0">
                          <a:solidFill>
                            <a:srgbClr val="FBFBFB"/>
                          </a:solidFill>
                          <a:effectLst/>
                        </a:rPr>
                        <a:t>12.54</a:t>
                      </a:r>
                      <a:endParaRPr lang="en-AU" sz="1000" b="0" dirty="0">
                        <a:solidFill>
                          <a:srgbClr val="FBFBF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999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5158328"/>
                  </a:ext>
                </a:extLst>
              </a:tr>
              <a:tr h="31778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000" b="0" dirty="0">
                          <a:solidFill>
                            <a:schemeClr val="tx2"/>
                          </a:solidFill>
                          <a:effectLst/>
                        </a:rPr>
                        <a:t>Cooling</a:t>
                      </a:r>
                      <a:endParaRPr lang="en-AU" sz="1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n-AU" sz="1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999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n-AU" sz="1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999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000" b="0" dirty="0">
                          <a:solidFill>
                            <a:schemeClr val="tx2"/>
                          </a:solidFill>
                          <a:effectLst/>
                        </a:rPr>
                        <a:t>4.23</a:t>
                      </a:r>
                      <a:endParaRPr lang="en-AU" sz="1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999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000" b="0" dirty="0">
                          <a:solidFill>
                            <a:srgbClr val="FBFBFB"/>
                          </a:solidFill>
                          <a:effectLst/>
                        </a:rPr>
                        <a:t>4.10</a:t>
                      </a:r>
                      <a:endParaRPr lang="en-AU" sz="1000" b="0" dirty="0">
                        <a:solidFill>
                          <a:srgbClr val="FBFBF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999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0171452"/>
                  </a:ext>
                </a:extLst>
              </a:tr>
              <a:tr h="31778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000" b="0" dirty="0">
                          <a:solidFill>
                            <a:schemeClr val="tx2"/>
                          </a:solidFill>
                          <a:effectLst/>
                        </a:rPr>
                        <a:t>Combined</a:t>
                      </a:r>
                      <a:endParaRPr lang="en-AU" sz="1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000" b="0" dirty="0">
                          <a:solidFill>
                            <a:schemeClr val="tx2"/>
                          </a:solidFill>
                          <a:effectLst/>
                        </a:rPr>
                        <a:t>223.75</a:t>
                      </a:r>
                      <a:endParaRPr lang="en-AU" sz="1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999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000" b="0" dirty="0">
                          <a:solidFill>
                            <a:schemeClr val="tx2"/>
                          </a:solidFill>
                          <a:effectLst/>
                        </a:rPr>
                        <a:t>135.92</a:t>
                      </a:r>
                      <a:endParaRPr lang="en-AU" sz="1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999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000" b="0" dirty="0">
                          <a:solidFill>
                            <a:schemeClr val="tx2"/>
                          </a:solidFill>
                          <a:effectLst/>
                        </a:rPr>
                        <a:t>10.61</a:t>
                      </a:r>
                      <a:endParaRPr lang="en-AU" sz="10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999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AU" sz="1000" b="0" dirty="0">
                          <a:solidFill>
                            <a:srgbClr val="FBFBFB"/>
                          </a:solidFill>
                          <a:effectLst/>
                        </a:rPr>
                        <a:t>16.64</a:t>
                      </a:r>
                      <a:endParaRPr lang="en-AU" sz="1000" b="0" dirty="0">
                        <a:solidFill>
                          <a:srgbClr val="FBFBF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999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5110220"/>
                  </a:ext>
                </a:extLst>
              </a:tr>
              <a:tr h="31778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 b="0" dirty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Gas offset</a:t>
                      </a:r>
                      <a:endParaRPr lang="en-AU" sz="1000" b="0" dirty="0">
                        <a:solidFill>
                          <a:schemeClr val="tx2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 b="0" dirty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~ 30 %</a:t>
                      </a:r>
                      <a:endParaRPr lang="en-AU" sz="1000" b="0" dirty="0">
                        <a:solidFill>
                          <a:schemeClr val="tx2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999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~ 4 %</a:t>
                      </a:r>
                      <a:endParaRPr lang="en-AU" sz="1000" b="0" dirty="0">
                        <a:solidFill>
                          <a:schemeClr val="tx2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999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dirty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~ 66 %</a:t>
                      </a:r>
                      <a:endParaRPr lang="en-AU" sz="1000" b="0" dirty="0">
                        <a:solidFill>
                          <a:schemeClr val="tx2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999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00" b="0" dirty="0">
                          <a:solidFill>
                            <a:srgbClr val="FBFBFB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100 %</a:t>
                      </a:r>
                      <a:endParaRPr lang="en-AU" sz="1000" b="0" dirty="0">
                        <a:solidFill>
                          <a:srgbClr val="FBFBFB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5999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16A93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0403343"/>
                  </a:ext>
                </a:extLst>
              </a:tr>
            </a:tbl>
          </a:graphicData>
        </a:graphic>
      </p:graphicFrame>
      <p:sp>
        <p:nvSpPr>
          <p:cNvPr id="99" name="Text Placeholder 5">
            <a:extLst>
              <a:ext uri="{FF2B5EF4-FFF2-40B4-BE49-F238E27FC236}">
                <a16:creationId xmlns:a16="http://schemas.microsoft.com/office/drawing/2014/main" id="{61A3A812-D6F8-2C3E-B78E-8BF423F6B70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0863" y="4480037"/>
            <a:ext cx="2404210" cy="145424"/>
          </a:xfrm>
        </p:spPr>
        <p:txBody>
          <a:bodyPr/>
          <a:lstStyle/>
          <a:p>
            <a:r>
              <a:rPr lang="en-US" sz="1050" b="1" dirty="0">
                <a:solidFill>
                  <a:schemeClr val="tx2"/>
                </a:solidFill>
              </a:rPr>
              <a:t>Coefficient of performance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160976E-8439-2871-3559-8FD5D128A5B4}"/>
              </a:ext>
            </a:extLst>
          </p:cNvPr>
          <p:cNvSpPr/>
          <p:nvPr/>
        </p:nvSpPr>
        <p:spPr>
          <a:xfrm flipV="1">
            <a:off x="0" y="-6041217"/>
            <a:ext cx="12192000" cy="551985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BFD5C6C-EF13-6911-9EAD-F7056599A61E}"/>
              </a:ext>
            </a:extLst>
          </p:cNvPr>
          <p:cNvCxnSpPr/>
          <p:nvPr/>
        </p:nvCxnSpPr>
        <p:spPr>
          <a:xfrm flipH="1">
            <a:off x="550862" y="4134701"/>
            <a:ext cx="11090269" cy="0"/>
          </a:xfrm>
          <a:prstGeom prst="line">
            <a:avLst/>
          </a:prstGeom>
          <a:ln w="9525">
            <a:solidFill>
              <a:schemeClr val="accent1">
                <a:alpha val="49738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0104EC27-1DD5-EE9A-3DD6-D3DC557EF5A5}"/>
              </a:ext>
            </a:extLst>
          </p:cNvPr>
          <p:cNvCxnSpPr/>
          <p:nvPr/>
        </p:nvCxnSpPr>
        <p:spPr>
          <a:xfrm flipH="1">
            <a:off x="550862" y="4788709"/>
            <a:ext cx="11090269" cy="0"/>
          </a:xfrm>
          <a:prstGeom prst="line">
            <a:avLst/>
          </a:prstGeom>
          <a:ln w="9525">
            <a:solidFill>
              <a:schemeClr val="accent1">
                <a:alpha val="49738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4C5B857A-9D0B-D011-F730-0FBBCAB97D15}"/>
              </a:ext>
            </a:extLst>
          </p:cNvPr>
          <p:cNvCxnSpPr/>
          <p:nvPr/>
        </p:nvCxnSpPr>
        <p:spPr>
          <a:xfrm flipH="1">
            <a:off x="550862" y="6044072"/>
            <a:ext cx="11090269" cy="0"/>
          </a:xfrm>
          <a:prstGeom prst="line">
            <a:avLst/>
          </a:prstGeom>
          <a:ln w="9525">
            <a:solidFill>
              <a:schemeClr val="accent1">
                <a:alpha val="49738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047246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2D68B9-CA49-0F08-6C82-7072DF5AE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B4B4850-B6BD-DEDB-0C33-D3DC0615EF10}"/>
              </a:ext>
            </a:extLst>
          </p:cNvPr>
          <p:cNvGrpSpPr/>
          <p:nvPr/>
        </p:nvGrpSpPr>
        <p:grpSpPr>
          <a:xfrm>
            <a:off x="13018949" y="2472363"/>
            <a:ext cx="6497638" cy="3004133"/>
            <a:chOff x="5135562" y="2472363"/>
            <a:chExt cx="6497638" cy="3004133"/>
          </a:xfrm>
        </p:grpSpPr>
        <p:sp>
          <p:nvSpPr>
            <p:cNvPr id="5" name="textbox">
              <a:extLst>
                <a:ext uri="{FF2B5EF4-FFF2-40B4-BE49-F238E27FC236}">
                  <a16:creationId xmlns:a16="http://schemas.microsoft.com/office/drawing/2014/main" id="{E3DF7FC9-812D-959F-D9E0-3FFE2F1BF6CA}"/>
                </a:ext>
              </a:extLst>
            </p:cNvPr>
            <p:cNvSpPr/>
            <p:nvPr/>
          </p:nvSpPr>
          <p:spPr>
            <a:xfrm>
              <a:off x="5135562" y="2472363"/>
              <a:ext cx="5519738" cy="3077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>
              <a:spAutoFit/>
            </a:bodyPr>
            <a:lstStyle/>
            <a:p>
              <a:pPr>
                <a:spcAft>
                  <a:spcPts val="3000"/>
                </a:spcAft>
              </a:pPr>
              <a:r>
                <a:rPr lang="en-US" sz="2000" dirty="0">
                  <a:solidFill>
                    <a:schemeClr val="tx1"/>
                  </a:solidFill>
                </a:rPr>
                <a:t>Cost-Avoidance Basis</a:t>
              </a:r>
              <a:endParaRPr lang="en-US" sz="1600" b="1" dirty="0">
                <a:solidFill>
                  <a:schemeClr val="tx1"/>
                </a:solidFill>
                <a:latin typeface="+mj-lt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E097FD0-398A-D0C6-1C33-2F4DD0E13A62}"/>
                </a:ext>
              </a:extLst>
            </p:cNvPr>
            <p:cNvGrpSpPr/>
            <p:nvPr/>
          </p:nvGrpSpPr>
          <p:grpSpPr>
            <a:xfrm>
              <a:off x="5135562" y="3177796"/>
              <a:ext cx="6497638" cy="525827"/>
              <a:chOff x="5135562" y="3177796"/>
              <a:chExt cx="6497638" cy="525827"/>
            </a:xfrm>
          </p:grpSpPr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B4D33887-9366-DFDE-045F-B011BB7AE9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35562" y="3177796"/>
                <a:ext cx="6497638" cy="0"/>
              </a:xfrm>
              <a:prstGeom prst="line">
                <a:avLst/>
              </a:prstGeom>
              <a:ln w="9525"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textbox">
                <a:extLst>
                  <a:ext uri="{FF2B5EF4-FFF2-40B4-BE49-F238E27FC236}">
                    <a16:creationId xmlns:a16="http://schemas.microsoft.com/office/drawing/2014/main" id="{8F312E41-5A27-CB43-F029-B6462AA4B287}"/>
                  </a:ext>
                </a:extLst>
              </p:cNvPr>
              <p:cNvSpPr/>
              <p:nvPr/>
            </p:nvSpPr>
            <p:spPr>
              <a:xfrm>
                <a:off x="5135562" y="3395846"/>
                <a:ext cx="2827338" cy="30777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3000"/>
                  </a:spcAft>
                </a:pPr>
                <a:r>
                  <a:rPr lang="en-US" sz="2000" b="1" dirty="0">
                    <a:solidFill>
                      <a:schemeClr val="tx1"/>
                    </a:solidFill>
                  </a:rPr>
                  <a:t>Cash-positive</a:t>
                </a:r>
                <a:endParaRPr lang="en-US" sz="1600" b="1" dirty="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32" name="textbox">
                <a:extLst>
                  <a:ext uri="{FF2B5EF4-FFF2-40B4-BE49-F238E27FC236}">
                    <a16:creationId xmlns:a16="http://schemas.microsoft.com/office/drawing/2014/main" id="{A5BBE78B-0988-A7B2-DF73-9CC599A436C4}"/>
                  </a:ext>
                </a:extLst>
              </p:cNvPr>
              <p:cNvSpPr/>
              <p:nvPr/>
            </p:nvSpPr>
            <p:spPr>
              <a:xfrm>
                <a:off x="8221662" y="3395846"/>
                <a:ext cx="3411538" cy="21544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1800"/>
                  </a:spcAft>
                </a:pPr>
                <a:r>
                  <a:rPr lang="en-US" sz="1400" dirty="0">
                    <a:solidFill>
                      <a:schemeClr val="tx1"/>
                    </a:solidFill>
                  </a:rPr>
                  <a:t>From day one 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CBA5833E-77C1-1649-845C-F034FFCF4B35}"/>
                </a:ext>
              </a:extLst>
            </p:cNvPr>
            <p:cNvGrpSpPr/>
            <p:nvPr/>
          </p:nvGrpSpPr>
          <p:grpSpPr>
            <a:xfrm>
              <a:off x="5135562" y="3914396"/>
              <a:ext cx="6497638" cy="538527"/>
              <a:chOff x="5135562" y="3914396"/>
              <a:chExt cx="6497638" cy="538527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1D1E05E2-E528-2BD0-6C8C-2A1BA194F7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35562" y="3914396"/>
                <a:ext cx="6497638" cy="0"/>
              </a:xfrm>
              <a:prstGeom prst="line">
                <a:avLst/>
              </a:prstGeom>
              <a:ln w="9525"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textbox">
                <a:extLst>
                  <a:ext uri="{FF2B5EF4-FFF2-40B4-BE49-F238E27FC236}">
                    <a16:creationId xmlns:a16="http://schemas.microsoft.com/office/drawing/2014/main" id="{DCB20515-73FF-9B4E-677A-74742D7B8C54}"/>
                  </a:ext>
                </a:extLst>
              </p:cNvPr>
              <p:cNvSpPr/>
              <p:nvPr/>
            </p:nvSpPr>
            <p:spPr>
              <a:xfrm>
                <a:off x="5135562" y="4145146"/>
                <a:ext cx="2827338" cy="30777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3000"/>
                  </a:spcAft>
                </a:pPr>
                <a:r>
                  <a:rPr lang="en-US" sz="2000" b="1" dirty="0">
                    <a:solidFill>
                      <a:schemeClr val="tx1"/>
                    </a:solidFill>
                  </a:rPr>
                  <a:t>~$400,000</a:t>
                </a:r>
                <a:endParaRPr lang="en-US" sz="1600" b="1" dirty="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9" name="textbox">
                <a:extLst>
                  <a:ext uri="{FF2B5EF4-FFF2-40B4-BE49-F238E27FC236}">
                    <a16:creationId xmlns:a16="http://schemas.microsoft.com/office/drawing/2014/main" id="{49F54A97-4B9B-10E3-A519-3B211E832B17}"/>
                  </a:ext>
                </a:extLst>
              </p:cNvPr>
              <p:cNvSpPr/>
              <p:nvPr/>
            </p:nvSpPr>
            <p:spPr>
              <a:xfrm>
                <a:off x="8221662" y="4145146"/>
                <a:ext cx="3411538" cy="21544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1800"/>
                  </a:spcAft>
                </a:pPr>
                <a:r>
                  <a:rPr lang="en-US" sz="1400" dirty="0">
                    <a:solidFill>
                      <a:schemeClr val="tx1"/>
                    </a:solidFill>
                  </a:rPr>
                  <a:t>Avoided boiler upgrade</a:t>
                </a: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0673485E-3352-1876-19C1-BEE4748129B9}"/>
                </a:ext>
              </a:extLst>
            </p:cNvPr>
            <p:cNvGrpSpPr/>
            <p:nvPr/>
          </p:nvGrpSpPr>
          <p:grpSpPr>
            <a:xfrm>
              <a:off x="5135562" y="4679598"/>
              <a:ext cx="6497638" cy="551227"/>
              <a:chOff x="5135562" y="4663696"/>
              <a:chExt cx="6497638" cy="551227"/>
            </a:xfrm>
          </p:grpSpPr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F1B4CB1C-7F37-AD0B-0883-A4A00C2470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35562" y="4663696"/>
                <a:ext cx="6497638" cy="0"/>
              </a:xfrm>
              <a:prstGeom prst="line">
                <a:avLst/>
              </a:prstGeom>
              <a:ln w="9525"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textbox">
                <a:extLst>
                  <a:ext uri="{FF2B5EF4-FFF2-40B4-BE49-F238E27FC236}">
                    <a16:creationId xmlns:a16="http://schemas.microsoft.com/office/drawing/2014/main" id="{73613146-8996-8DC8-4F09-74D1DD454C52}"/>
                  </a:ext>
                </a:extLst>
              </p:cNvPr>
              <p:cNvSpPr/>
              <p:nvPr/>
            </p:nvSpPr>
            <p:spPr>
              <a:xfrm>
                <a:off x="5135562" y="4907146"/>
                <a:ext cx="2827338" cy="30777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3000"/>
                  </a:spcAft>
                </a:pPr>
                <a:r>
                  <a:rPr lang="en-US" sz="2000" b="1" dirty="0">
                    <a:solidFill>
                      <a:schemeClr val="tx1"/>
                    </a:solidFill>
                  </a:rPr>
                  <a:t>~$96,000</a:t>
                </a:r>
                <a:endParaRPr lang="en-US" sz="1600" b="1" dirty="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5" name="textbox">
                <a:extLst>
                  <a:ext uri="{FF2B5EF4-FFF2-40B4-BE49-F238E27FC236}">
                    <a16:creationId xmlns:a16="http://schemas.microsoft.com/office/drawing/2014/main" id="{7864BB62-1E64-C800-6BC3-D319165CA0EF}"/>
                  </a:ext>
                </a:extLst>
              </p:cNvPr>
              <p:cNvSpPr/>
              <p:nvPr/>
            </p:nvSpPr>
            <p:spPr>
              <a:xfrm>
                <a:off x="8221662" y="4935822"/>
                <a:ext cx="3411538" cy="21544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1800"/>
                  </a:spcAft>
                </a:pPr>
                <a:r>
                  <a:rPr lang="en-US" sz="1400" dirty="0" err="1">
                    <a:solidFill>
                      <a:schemeClr val="tx1"/>
                    </a:solidFill>
                  </a:rPr>
                  <a:t>Unrealised</a:t>
                </a:r>
                <a:r>
                  <a:rPr lang="en-US" sz="1400" dirty="0">
                    <a:solidFill>
                      <a:schemeClr val="tx1"/>
                    </a:solidFill>
                  </a:rPr>
                  <a:t> condenser capacity avoidance </a:t>
                </a:r>
              </a:p>
            </p:txBody>
          </p:sp>
        </p:grp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F4225C4-EE12-6AAE-094F-14C6DAB0343B}"/>
                </a:ext>
              </a:extLst>
            </p:cNvPr>
            <p:cNvCxnSpPr>
              <a:cxnSpLocks/>
            </p:cNvCxnSpPr>
            <p:nvPr/>
          </p:nvCxnSpPr>
          <p:spPr>
            <a:xfrm>
              <a:off x="5135562" y="5476496"/>
              <a:ext cx="6497638" cy="0"/>
            </a:xfrm>
            <a:prstGeom prst="line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DC1CBBD7-1FE0-7962-4605-EF965F4DDDA3}"/>
              </a:ext>
            </a:extLst>
          </p:cNvPr>
          <p:cNvSpPr/>
          <p:nvPr/>
        </p:nvSpPr>
        <p:spPr>
          <a:xfrm flipV="1">
            <a:off x="0" y="1490134"/>
            <a:ext cx="12192000" cy="643466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F4BD4D95-D2C9-6055-FD52-83C80D658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Forecast Financial Performance</a:t>
            </a:r>
          </a:p>
        </p:txBody>
      </p:sp>
      <p:grpSp>
        <p:nvGrpSpPr>
          <p:cNvPr id="14" name="3 total">
            <a:extLst>
              <a:ext uri="{FF2B5EF4-FFF2-40B4-BE49-F238E27FC236}">
                <a16:creationId xmlns:a16="http://schemas.microsoft.com/office/drawing/2014/main" id="{D6D066BE-7198-FFA3-528A-D89E560E6149}"/>
              </a:ext>
            </a:extLst>
          </p:cNvPr>
          <p:cNvGrpSpPr/>
          <p:nvPr/>
        </p:nvGrpSpPr>
        <p:grpSpPr>
          <a:xfrm>
            <a:off x="8475665" y="5778154"/>
            <a:ext cx="2887107" cy="624799"/>
            <a:chOff x="550863" y="5115631"/>
            <a:chExt cx="2887107" cy="624799"/>
          </a:xfrm>
        </p:grpSpPr>
        <p:sp>
          <p:nvSpPr>
            <p:cNvPr id="15" name="Text Placeholder 3">
              <a:extLst>
                <a:ext uri="{FF2B5EF4-FFF2-40B4-BE49-F238E27FC236}">
                  <a16:creationId xmlns:a16="http://schemas.microsoft.com/office/drawing/2014/main" id="{CA6FDA82-BC34-EE74-8401-2375DCE70792}"/>
                </a:ext>
              </a:extLst>
            </p:cNvPr>
            <p:cNvSpPr txBox="1">
              <a:spLocks/>
            </p:cNvSpPr>
            <p:nvPr/>
          </p:nvSpPr>
          <p:spPr>
            <a:xfrm>
              <a:off x="550863" y="5352632"/>
              <a:ext cx="2870763" cy="387798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/>
              <a:r>
                <a:rPr lang="en-US" sz="2800" b="1" dirty="0">
                  <a:solidFill>
                    <a:srgbClr val="FFFFFF"/>
                  </a:solidFill>
                  <a:latin typeface="+mj-lt"/>
                  <a:ea typeface="Cambria" pitchFamily="34" charset="-122"/>
                  <a:cs typeface="Cambria" pitchFamily="34" charset="-120"/>
                </a:rPr>
                <a:t>$118,000</a:t>
              </a:r>
              <a:endParaRPr lang="en-US" sz="1400" dirty="0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33BFF2A-79A8-7C8D-DD75-D9273B0D6AFE}"/>
                </a:ext>
              </a:extLst>
            </p:cNvPr>
            <p:cNvSpPr txBox="1"/>
            <p:nvPr/>
          </p:nvSpPr>
          <p:spPr>
            <a:xfrm>
              <a:off x="557970" y="5115631"/>
              <a:ext cx="2880000" cy="16158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spcBef>
                  <a:spcPts val="1000"/>
                </a:spcBef>
                <a:spcAft>
                  <a:spcPts val="3000"/>
                </a:spcAft>
              </a:pPr>
              <a:r>
                <a:rPr lang="en-US" sz="1050" b="1" dirty="0">
                  <a:solidFill>
                    <a:schemeClr val="accent6"/>
                  </a:solidFill>
                </a:rPr>
                <a:t>TOTAL</a:t>
              </a:r>
              <a:endParaRPr lang="en-US" sz="1600" b="1" dirty="0">
                <a:solidFill>
                  <a:schemeClr val="accent6"/>
                </a:solidFill>
                <a:latin typeface="+mj-lt"/>
              </a:endParaRPr>
            </a:p>
          </p:txBody>
        </p:sp>
      </p:grpSp>
      <p:grpSp>
        <p:nvGrpSpPr>
          <p:cNvPr id="45" name="3">
            <a:extLst>
              <a:ext uri="{FF2B5EF4-FFF2-40B4-BE49-F238E27FC236}">
                <a16:creationId xmlns:a16="http://schemas.microsoft.com/office/drawing/2014/main" id="{5DD0D070-AA20-1973-1A95-C673A94415AD}"/>
              </a:ext>
            </a:extLst>
          </p:cNvPr>
          <p:cNvGrpSpPr/>
          <p:nvPr/>
        </p:nvGrpSpPr>
        <p:grpSpPr>
          <a:xfrm>
            <a:off x="8334777" y="1778384"/>
            <a:ext cx="3132097" cy="3650816"/>
            <a:chOff x="8334777" y="1555364"/>
            <a:chExt cx="3132097" cy="3650816"/>
          </a:xfrm>
        </p:grpSpPr>
        <p:sp>
          <p:nvSpPr>
            <p:cNvPr id="24" name="textbox">
              <a:extLst>
                <a:ext uri="{FF2B5EF4-FFF2-40B4-BE49-F238E27FC236}">
                  <a16:creationId xmlns:a16="http://schemas.microsoft.com/office/drawing/2014/main" id="{DF9194BA-93D6-D6E6-749E-B1A916CDBCF1}"/>
                </a:ext>
              </a:extLst>
            </p:cNvPr>
            <p:cNvSpPr/>
            <p:nvPr/>
          </p:nvSpPr>
          <p:spPr>
            <a:xfrm>
              <a:off x="8452899" y="2599729"/>
              <a:ext cx="3013975" cy="260645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>
              <a:noAutofit/>
            </a:bodyPr>
            <a:lstStyle/>
            <a:p>
              <a:r>
                <a:rPr kumimoji="0" lang="en-US" sz="2000" i="0" u="none" strike="noStrike" kern="1200" cap="none" spc="0" normalizeH="0" baseline="0" noProof="0" dirty="0">
                  <a:ln>
                    <a:noFill/>
                  </a:ln>
                  <a:solidFill>
                    <a:schemeClr val="accent6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Future stages</a:t>
              </a:r>
              <a:endParaRPr lang="en-US" sz="2000" dirty="0">
                <a:solidFill>
                  <a:schemeClr val="accent6"/>
                </a:solidFill>
              </a:endParaRPr>
            </a:p>
            <a:p>
              <a:pPr>
                <a:spcBef>
                  <a:spcPts val="1000"/>
                </a:spcBef>
                <a:spcAft>
                  <a:spcPts val="2000"/>
                </a:spcAft>
              </a:pPr>
              <a:r>
                <a:rPr lang="en-US" sz="1050" b="1" dirty="0">
                  <a:solidFill>
                    <a:schemeClr val="accent6"/>
                  </a:solidFill>
                </a:rPr>
                <a:t>SAVINGS PER YEAR</a:t>
              </a:r>
              <a:endParaRPr lang="en-US" sz="1600" b="1" dirty="0">
                <a:solidFill>
                  <a:schemeClr val="accent6"/>
                </a:solidFill>
                <a:latin typeface="+mj-lt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$10,000 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6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Stage 1B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$108,000 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6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Stage 2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6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Additional savings expected as future stages further increase gas displacement and system efficiency.</a:t>
              </a:r>
            </a:p>
          </p:txBody>
        </p:sp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EC44EB98-3AF7-9D5D-F918-105090C2289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334777" y="1555364"/>
              <a:ext cx="881537" cy="881537"/>
            </a:xfrm>
            <a:prstGeom prst="rect">
              <a:avLst/>
            </a:prstGeom>
          </p:spPr>
        </p:pic>
      </p:grpSp>
      <p:cxnSp>
        <p:nvCxnSpPr>
          <p:cNvPr id="9" name="3-line">
            <a:extLst>
              <a:ext uri="{FF2B5EF4-FFF2-40B4-BE49-F238E27FC236}">
                <a16:creationId xmlns:a16="http://schemas.microsoft.com/office/drawing/2014/main" id="{BF70450E-077D-FE91-3111-CA7F562A5C32}"/>
              </a:ext>
            </a:extLst>
          </p:cNvPr>
          <p:cNvCxnSpPr>
            <a:cxnSpLocks/>
          </p:cNvCxnSpPr>
          <p:nvPr/>
        </p:nvCxnSpPr>
        <p:spPr>
          <a:xfrm>
            <a:off x="8197634" y="1874840"/>
            <a:ext cx="0" cy="4483510"/>
          </a:xfrm>
          <a:prstGeom prst="line">
            <a:avLst/>
          </a:prstGeom>
          <a:ln w="9525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2 total">
            <a:extLst>
              <a:ext uri="{FF2B5EF4-FFF2-40B4-BE49-F238E27FC236}">
                <a16:creationId xmlns:a16="http://schemas.microsoft.com/office/drawing/2014/main" id="{FEFA4F08-1695-2025-C496-AF6DF73AB419}"/>
              </a:ext>
            </a:extLst>
          </p:cNvPr>
          <p:cNvGrpSpPr/>
          <p:nvPr/>
        </p:nvGrpSpPr>
        <p:grpSpPr>
          <a:xfrm>
            <a:off x="4493784" y="5778154"/>
            <a:ext cx="2887107" cy="624799"/>
            <a:chOff x="550863" y="5115631"/>
            <a:chExt cx="2887107" cy="624799"/>
          </a:xfrm>
        </p:grpSpPr>
        <p:sp>
          <p:nvSpPr>
            <p:cNvPr id="11" name="Text Placeholder 3">
              <a:extLst>
                <a:ext uri="{FF2B5EF4-FFF2-40B4-BE49-F238E27FC236}">
                  <a16:creationId xmlns:a16="http://schemas.microsoft.com/office/drawing/2014/main" id="{08D4E3A8-1C71-9D45-8138-CC71CE24A3D0}"/>
                </a:ext>
              </a:extLst>
            </p:cNvPr>
            <p:cNvSpPr txBox="1">
              <a:spLocks/>
            </p:cNvSpPr>
            <p:nvPr/>
          </p:nvSpPr>
          <p:spPr>
            <a:xfrm>
              <a:off x="550863" y="5352632"/>
              <a:ext cx="2870763" cy="387798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/>
              <a:r>
                <a:rPr lang="en-US" sz="2800" b="1" dirty="0">
                  <a:solidFill>
                    <a:srgbClr val="FFFFFF"/>
                  </a:solidFill>
                  <a:latin typeface="+mj-lt"/>
                  <a:ea typeface="Cambria" pitchFamily="34" charset="-122"/>
                  <a:cs typeface="Cambria" pitchFamily="34" charset="-120"/>
                </a:rPr>
                <a:t>$496,000</a:t>
              </a:r>
              <a:endParaRPr lang="en-US" sz="1400" dirty="0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AFDA632-8D61-43CF-E686-0808995ECA29}"/>
                </a:ext>
              </a:extLst>
            </p:cNvPr>
            <p:cNvSpPr txBox="1"/>
            <p:nvPr/>
          </p:nvSpPr>
          <p:spPr>
            <a:xfrm>
              <a:off x="557970" y="5115631"/>
              <a:ext cx="2880000" cy="16158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spcBef>
                  <a:spcPts val="1000"/>
                </a:spcBef>
                <a:spcAft>
                  <a:spcPts val="3000"/>
                </a:spcAft>
              </a:pPr>
              <a:r>
                <a:rPr lang="en-US" sz="1050" b="1" dirty="0">
                  <a:solidFill>
                    <a:schemeClr val="accent6"/>
                  </a:solidFill>
                </a:rPr>
                <a:t>TOTAL</a:t>
              </a:r>
              <a:endParaRPr lang="en-US" sz="1600" b="1" dirty="0">
                <a:solidFill>
                  <a:schemeClr val="accent6"/>
                </a:solidFill>
                <a:latin typeface="+mj-lt"/>
              </a:endParaRPr>
            </a:p>
          </p:txBody>
        </p:sp>
      </p:grpSp>
      <p:grpSp>
        <p:nvGrpSpPr>
          <p:cNvPr id="44" name="2">
            <a:extLst>
              <a:ext uri="{FF2B5EF4-FFF2-40B4-BE49-F238E27FC236}">
                <a16:creationId xmlns:a16="http://schemas.microsoft.com/office/drawing/2014/main" id="{EFC4593F-B4FD-2055-CB39-C23A9D3ED44A}"/>
              </a:ext>
            </a:extLst>
          </p:cNvPr>
          <p:cNvGrpSpPr/>
          <p:nvPr/>
        </p:nvGrpSpPr>
        <p:grpSpPr>
          <a:xfrm>
            <a:off x="4352417" y="1759423"/>
            <a:ext cx="3018268" cy="3669777"/>
            <a:chOff x="4352417" y="1536403"/>
            <a:chExt cx="3018268" cy="3669777"/>
          </a:xfrm>
        </p:grpSpPr>
        <p:sp>
          <p:nvSpPr>
            <p:cNvPr id="20" name="textbox">
              <a:extLst>
                <a:ext uri="{FF2B5EF4-FFF2-40B4-BE49-F238E27FC236}">
                  <a16:creationId xmlns:a16="http://schemas.microsoft.com/office/drawing/2014/main" id="{1507726E-B11B-F2CB-509E-6400628248E6}"/>
                </a:ext>
              </a:extLst>
            </p:cNvPr>
            <p:cNvSpPr/>
            <p:nvPr/>
          </p:nvSpPr>
          <p:spPr>
            <a:xfrm>
              <a:off x="4490685" y="2599729"/>
              <a:ext cx="2880000" cy="260645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>
              <a:noAutofit/>
            </a:bodyPr>
            <a:lstStyle/>
            <a:p>
              <a:r>
                <a:rPr lang="en-US" sz="2000" dirty="0">
                  <a:solidFill>
                    <a:schemeClr val="accent6"/>
                  </a:solidFill>
                </a:rPr>
                <a:t>Capital costs</a:t>
              </a:r>
            </a:p>
            <a:p>
              <a:pPr>
                <a:spcBef>
                  <a:spcPts val="1000"/>
                </a:spcBef>
                <a:spcAft>
                  <a:spcPts val="2000"/>
                </a:spcAft>
              </a:pPr>
              <a:r>
                <a:rPr lang="en-US" sz="1050" b="1" dirty="0">
                  <a:solidFill>
                    <a:schemeClr val="accent6"/>
                  </a:solidFill>
                </a:rPr>
                <a:t>AVOIDED</a:t>
              </a:r>
              <a:endParaRPr lang="en-US" sz="1600" b="1" dirty="0">
                <a:solidFill>
                  <a:schemeClr val="accent6"/>
                </a:solidFill>
                <a:latin typeface="+mj-lt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$400,000 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6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Boiler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$96,000 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6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Condenser capacity</a:t>
              </a:r>
            </a:p>
          </p:txBody>
        </p:sp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1BE4706F-7766-9C8F-81D1-D71F45AAA28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352417" y="1536403"/>
              <a:ext cx="900000" cy="900000"/>
            </a:xfrm>
            <a:prstGeom prst="rect">
              <a:avLst/>
            </a:prstGeom>
          </p:spPr>
        </p:pic>
      </p:grpSp>
      <p:cxnSp>
        <p:nvCxnSpPr>
          <p:cNvPr id="8" name="2-line">
            <a:extLst>
              <a:ext uri="{FF2B5EF4-FFF2-40B4-BE49-F238E27FC236}">
                <a16:creationId xmlns:a16="http://schemas.microsoft.com/office/drawing/2014/main" id="{8A12A8B9-5A9C-A64F-2958-0A2EC166F9BE}"/>
              </a:ext>
            </a:extLst>
          </p:cNvPr>
          <p:cNvCxnSpPr>
            <a:cxnSpLocks/>
          </p:cNvCxnSpPr>
          <p:nvPr/>
        </p:nvCxnSpPr>
        <p:spPr>
          <a:xfrm>
            <a:off x="4255083" y="1874840"/>
            <a:ext cx="0" cy="4483510"/>
          </a:xfrm>
          <a:prstGeom prst="line">
            <a:avLst/>
          </a:prstGeom>
          <a:ln w="9525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6" name="1 total">
            <a:extLst>
              <a:ext uri="{FF2B5EF4-FFF2-40B4-BE49-F238E27FC236}">
                <a16:creationId xmlns:a16="http://schemas.microsoft.com/office/drawing/2014/main" id="{AF87D696-AE55-B4EF-001A-26443A50F981}"/>
              </a:ext>
            </a:extLst>
          </p:cNvPr>
          <p:cNvGrpSpPr/>
          <p:nvPr/>
        </p:nvGrpSpPr>
        <p:grpSpPr>
          <a:xfrm>
            <a:off x="718012" y="5778154"/>
            <a:ext cx="2887107" cy="624799"/>
            <a:chOff x="550863" y="5115631"/>
            <a:chExt cx="2887107" cy="624799"/>
          </a:xfrm>
        </p:grpSpPr>
        <p:sp>
          <p:nvSpPr>
            <p:cNvPr id="13" name="Text Placeholder 3">
              <a:extLst>
                <a:ext uri="{FF2B5EF4-FFF2-40B4-BE49-F238E27FC236}">
                  <a16:creationId xmlns:a16="http://schemas.microsoft.com/office/drawing/2014/main" id="{4D183372-2DF0-FE85-5A47-83AAEACB3100}"/>
                </a:ext>
              </a:extLst>
            </p:cNvPr>
            <p:cNvSpPr txBox="1">
              <a:spLocks/>
            </p:cNvSpPr>
            <p:nvPr/>
          </p:nvSpPr>
          <p:spPr>
            <a:xfrm>
              <a:off x="550863" y="5352632"/>
              <a:ext cx="2870763" cy="387798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/>
              <a:r>
                <a:rPr lang="en-US" sz="2800" b="1" dirty="0">
                  <a:solidFill>
                    <a:srgbClr val="FFFFFF"/>
                  </a:solidFill>
                  <a:latin typeface="+mj-lt"/>
                  <a:ea typeface="Cambria" pitchFamily="34" charset="-122"/>
                  <a:cs typeface="Cambria" pitchFamily="34" charset="-120"/>
                </a:rPr>
                <a:t>$150,800</a:t>
              </a:r>
              <a:endParaRPr lang="en-US" sz="1400" dirty="0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3EE3AF1-357B-7DB3-2A11-EFFBA664056B}"/>
                </a:ext>
              </a:extLst>
            </p:cNvPr>
            <p:cNvSpPr txBox="1"/>
            <p:nvPr/>
          </p:nvSpPr>
          <p:spPr>
            <a:xfrm>
              <a:off x="557970" y="5115631"/>
              <a:ext cx="2880000" cy="16158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spcBef>
                  <a:spcPts val="1000"/>
                </a:spcBef>
                <a:spcAft>
                  <a:spcPts val="3000"/>
                </a:spcAft>
              </a:pPr>
              <a:r>
                <a:rPr lang="en-US" sz="1050" b="1" dirty="0">
                  <a:solidFill>
                    <a:schemeClr val="accent6"/>
                  </a:solidFill>
                </a:rPr>
                <a:t>TOTAL</a:t>
              </a:r>
              <a:endParaRPr lang="en-US" sz="1600" b="1" dirty="0">
                <a:solidFill>
                  <a:schemeClr val="accent6"/>
                </a:solidFill>
                <a:latin typeface="+mj-lt"/>
              </a:endParaRPr>
            </a:p>
          </p:txBody>
        </p:sp>
      </p:grpSp>
      <p:grpSp>
        <p:nvGrpSpPr>
          <p:cNvPr id="43" name="1">
            <a:extLst>
              <a:ext uri="{FF2B5EF4-FFF2-40B4-BE49-F238E27FC236}">
                <a16:creationId xmlns:a16="http://schemas.microsoft.com/office/drawing/2014/main" id="{FF8AA320-009C-1490-46F0-490CD1EC1106}"/>
              </a:ext>
            </a:extLst>
          </p:cNvPr>
          <p:cNvGrpSpPr/>
          <p:nvPr/>
        </p:nvGrpSpPr>
        <p:grpSpPr>
          <a:xfrm>
            <a:off x="586241" y="1804027"/>
            <a:ext cx="3018877" cy="3625173"/>
            <a:chOff x="586241" y="1581007"/>
            <a:chExt cx="3018877" cy="3625173"/>
          </a:xfrm>
        </p:grpSpPr>
        <p:sp>
          <p:nvSpPr>
            <p:cNvPr id="3" name="textbox">
              <a:extLst>
                <a:ext uri="{FF2B5EF4-FFF2-40B4-BE49-F238E27FC236}">
                  <a16:creationId xmlns:a16="http://schemas.microsoft.com/office/drawing/2014/main" id="{66053829-21CF-DE84-EC6A-3F9BAA12735C}"/>
                </a:ext>
              </a:extLst>
            </p:cNvPr>
            <p:cNvSpPr/>
            <p:nvPr/>
          </p:nvSpPr>
          <p:spPr>
            <a:xfrm>
              <a:off x="725118" y="2599729"/>
              <a:ext cx="2880000" cy="260645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>
              <a:noAutofit/>
            </a:bodyPr>
            <a:lstStyle/>
            <a:p>
              <a:r>
                <a:rPr lang="en-US" sz="2000" dirty="0">
                  <a:solidFill>
                    <a:schemeClr val="accent6"/>
                  </a:solidFill>
                </a:rPr>
                <a:t>Operational savings</a:t>
              </a:r>
            </a:p>
            <a:p>
              <a:pPr>
                <a:spcBef>
                  <a:spcPts val="1000"/>
                </a:spcBef>
                <a:spcAft>
                  <a:spcPts val="2000"/>
                </a:spcAft>
              </a:pPr>
              <a:r>
                <a:rPr lang="en-US" sz="1050" b="1" dirty="0">
                  <a:solidFill>
                    <a:schemeClr val="accent6"/>
                  </a:solidFill>
                </a:rPr>
                <a:t>PER YEAR</a:t>
              </a:r>
              <a:endParaRPr lang="en-US" sz="1600" b="1" dirty="0">
                <a:solidFill>
                  <a:schemeClr val="accent6"/>
                </a:solidFill>
                <a:latin typeface="+mj-lt"/>
              </a:endParaRPr>
            </a:p>
            <a:p>
              <a:pPr>
                <a:spcAft>
                  <a:spcPts val="1800"/>
                </a:spcAft>
              </a:pPr>
              <a:r>
                <a:rPr lang="en-US" sz="1600" b="1" dirty="0">
                  <a:solidFill>
                    <a:srgbClr val="FFFFFF"/>
                  </a:solidFill>
                  <a:latin typeface="+mj-lt"/>
                </a:rPr>
                <a:t>$135,500 </a:t>
              </a:r>
              <a:r>
                <a:rPr lang="en-US" sz="1100" dirty="0">
                  <a:solidFill>
                    <a:schemeClr val="accent6"/>
                  </a:solidFill>
                  <a:latin typeface="+mj-lt"/>
                </a:rPr>
                <a:t>G</a:t>
              </a:r>
              <a:r>
                <a:rPr lang="en-US" sz="1100" dirty="0">
                  <a:solidFill>
                    <a:schemeClr val="accent6"/>
                  </a:solidFill>
                </a:rPr>
                <a:t>as</a:t>
              </a:r>
            </a:p>
            <a:p>
              <a:pPr>
                <a:spcAft>
                  <a:spcPts val="1800"/>
                </a:spcAft>
              </a:pPr>
              <a:r>
                <a:rPr lang="en-US" sz="1600" b="1" dirty="0">
                  <a:solidFill>
                    <a:srgbClr val="FFFFFF"/>
                  </a:solidFill>
                </a:rPr>
                <a:t>$7,100 </a:t>
              </a:r>
              <a:r>
                <a:rPr lang="en-US" sz="1100" dirty="0">
                  <a:solidFill>
                    <a:schemeClr val="accent6"/>
                  </a:solidFill>
                  <a:latin typeface="+mj-lt"/>
                </a:rPr>
                <a:t>Condenser power</a:t>
              </a:r>
            </a:p>
            <a:p>
              <a:pPr>
                <a:spcAft>
                  <a:spcPts val="1800"/>
                </a:spcAft>
              </a:pPr>
              <a:r>
                <a:rPr lang="en-US" sz="1600" b="1" dirty="0">
                  <a:solidFill>
                    <a:srgbClr val="FFFFFF"/>
                  </a:solidFill>
                </a:rPr>
                <a:t>$6,900 </a:t>
              </a:r>
              <a:r>
                <a:rPr lang="en-US" sz="1100" dirty="0">
                  <a:solidFill>
                    <a:schemeClr val="accent6"/>
                  </a:solidFill>
                  <a:latin typeface="+mj-lt"/>
                </a:rPr>
                <a:t>Condenser water use</a:t>
              </a:r>
            </a:p>
            <a:p>
              <a:pPr>
                <a:spcAft>
                  <a:spcPts val="1800"/>
                </a:spcAft>
              </a:pPr>
              <a:r>
                <a:rPr lang="en-US" sz="1600" b="1" dirty="0">
                  <a:solidFill>
                    <a:srgbClr val="FFFFFF"/>
                  </a:solidFill>
                </a:rPr>
                <a:t>$1,300 </a:t>
              </a:r>
              <a:r>
                <a:rPr lang="en-US" sz="1100" dirty="0">
                  <a:solidFill>
                    <a:schemeClr val="accent6"/>
                  </a:solidFill>
                  <a:latin typeface="+mj-lt"/>
                </a:rPr>
                <a:t>Wastewater discharge</a:t>
              </a:r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AF1C412C-9C17-E816-6BC2-A1054D3EEC1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86241" y="1581007"/>
              <a:ext cx="936000" cy="936000"/>
            </a:xfrm>
            <a:prstGeom prst="rect">
              <a:avLst/>
            </a:prstGeom>
          </p:spPr>
        </p:pic>
      </p:grpSp>
      <p:cxnSp>
        <p:nvCxnSpPr>
          <p:cNvPr id="6" name="1-line">
            <a:extLst>
              <a:ext uri="{FF2B5EF4-FFF2-40B4-BE49-F238E27FC236}">
                <a16:creationId xmlns:a16="http://schemas.microsoft.com/office/drawing/2014/main" id="{82016418-6554-692C-576D-9C34766B81CF}"/>
              </a:ext>
            </a:extLst>
          </p:cNvPr>
          <p:cNvCxnSpPr>
            <a:cxnSpLocks/>
          </p:cNvCxnSpPr>
          <p:nvPr/>
        </p:nvCxnSpPr>
        <p:spPr>
          <a:xfrm>
            <a:off x="538304" y="1874840"/>
            <a:ext cx="0" cy="4483510"/>
          </a:xfrm>
          <a:prstGeom prst="line">
            <a:avLst/>
          </a:prstGeom>
          <a:ln w="9525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5">
            <a:extLst>
              <a:ext uri="{FF2B5EF4-FFF2-40B4-BE49-F238E27FC236}">
                <a16:creationId xmlns:a16="http://schemas.microsoft.com/office/drawing/2014/main" id="{7A505D61-FCA6-C486-2CD0-A2B33A006219}"/>
              </a:ext>
            </a:extLst>
          </p:cNvPr>
          <p:cNvSpPr txBox="1">
            <a:spLocks/>
          </p:cNvSpPr>
          <p:nvPr/>
        </p:nvSpPr>
        <p:spPr>
          <a:xfrm>
            <a:off x="7616343" y="577589"/>
            <a:ext cx="3850531" cy="347957"/>
          </a:xfrm>
          <a:prstGeom prst="rect">
            <a:avLst/>
          </a:prstGeom>
          <a:solidFill>
            <a:schemeClr val="accent2"/>
          </a:solidFill>
        </p:spPr>
        <p:txBody>
          <a:bodyPr vert="horz" wrap="square" lIns="90000" tIns="90000" rIns="90000" bIns="90000" rtlCol="0" anchor="t" anchorCtr="0">
            <a:sp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rgbClr val="FFFFFF"/>
                </a:solidFill>
              </a:rPr>
              <a:t>Stage 1A </a:t>
            </a:r>
            <a:r>
              <a:rPr lang="en-US" sz="1200" dirty="0">
                <a:solidFill>
                  <a:srgbClr val="FFFFFF"/>
                </a:solidFill>
              </a:rPr>
              <a:t> measured and estimated benefits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06509095-ECF5-6553-720B-11929B06B5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804942" y="0"/>
            <a:ext cx="4574440" cy="6858000"/>
          </a:xfrm>
          <a:prstGeom prst="rect">
            <a:avLst/>
          </a:prstGeom>
        </p:spPr>
      </p:pic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B3437481-5686-7FEC-5469-1C7813F2E3F8}"/>
              </a:ext>
            </a:extLst>
          </p:cNvPr>
          <p:cNvSpPr txBox="1">
            <a:spLocks/>
          </p:cNvSpPr>
          <p:nvPr/>
        </p:nvSpPr>
        <p:spPr>
          <a:xfrm>
            <a:off x="550863" y="1096847"/>
            <a:ext cx="2587073" cy="1384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 dirty="0">
                <a:solidFill>
                  <a:schemeClr val="bg2">
                    <a:lumMod val="75000"/>
                  </a:schemeClr>
                </a:solidFill>
              </a:rPr>
              <a:t>All values are approximate</a:t>
            </a:r>
          </a:p>
        </p:txBody>
      </p:sp>
    </p:spTree>
    <p:extLst>
      <p:ext uri="{BB962C8B-B14F-4D97-AF65-F5344CB8AC3E}">
        <p14:creationId xmlns:p14="http://schemas.microsoft.com/office/powerpoint/2010/main" val="3112120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4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4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>
            <a:alpha val="4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7D074E-EC20-3EC4-7F42-A7BB98EBD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2EEEC229-8FE0-7F94-6984-4E2999051718}"/>
              </a:ext>
            </a:extLst>
          </p:cNvPr>
          <p:cNvGrpSpPr/>
          <p:nvPr/>
        </p:nvGrpSpPr>
        <p:grpSpPr>
          <a:xfrm>
            <a:off x="5135562" y="2472363"/>
            <a:ext cx="6497638" cy="3004133"/>
            <a:chOff x="5135562" y="2472363"/>
            <a:chExt cx="6497638" cy="3004133"/>
          </a:xfrm>
        </p:grpSpPr>
        <p:sp>
          <p:nvSpPr>
            <p:cNvPr id="5" name="textbox">
              <a:extLst>
                <a:ext uri="{FF2B5EF4-FFF2-40B4-BE49-F238E27FC236}">
                  <a16:creationId xmlns:a16="http://schemas.microsoft.com/office/drawing/2014/main" id="{DBAA9657-52ED-A003-E70A-4D1C56CC813F}"/>
                </a:ext>
              </a:extLst>
            </p:cNvPr>
            <p:cNvSpPr/>
            <p:nvPr/>
          </p:nvSpPr>
          <p:spPr>
            <a:xfrm>
              <a:off x="5135562" y="2472363"/>
              <a:ext cx="5519738" cy="3077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>
              <a:spAutoFit/>
            </a:bodyPr>
            <a:lstStyle/>
            <a:p>
              <a:pPr>
                <a:spcAft>
                  <a:spcPts val="3000"/>
                </a:spcAft>
              </a:pPr>
              <a:r>
                <a:rPr lang="en-US" sz="2000" dirty="0">
                  <a:solidFill>
                    <a:schemeClr val="tx1"/>
                  </a:solidFill>
                </a:rPr>
                <a:t>Cost-Avoidance Basis</a:t>
              </a:r>
              <a:endParaRPr lang="en-US" sz="1600" b="1" dirty="0">
                <a:solidFill>
                  <a:schemeClr val="tx1"/>
                </a:solidFill>
                <a:latin typeface="+mj-lt"/>
              </a:endParaRPr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2E247E40-3AF9-22CE-7A28-7526F2B74529}"/>
                </a:ext>
              </a:extLst>
            </p:cNvPr>
            <p:cNvGrpSpPr/>
            <p:nvPr/>
          </p:nvGrpSpPr>
          <p:grpSpPr>
            <a:xfrm>
              <a:off x="5135562" y="3177796"/>
              <a:ext cx="6497638" cy="525827"/>
              <a:chOff x="5135562" y="3177796"/>
              <a:chExt cx="6497638" cy="525827"/>
            </a:xfrm>
          </p:grpSpPr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8D4741E1-C693-8EBE-437D-A5CBEC397C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35562" y="3177796"/>
                <a:ext cx="6497638" cy="0"/>
              </a:xfrm>
              <a:prstGeom prst="line">
                <a:avLst/>
              </a:prstGeom>
              <a:ln w="9525"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box">
                <a:extLst>
                  <a:ext uri="{FF2B5EF4-FFF2-40B4-BE49-F238E27FC236}">
                    <a16:creationId xmlns:a16="http://schemas.microsoft.com/office/drawing/2014/main" id="{13792F47-9C4C-9BF3-EDCF-979AEAFD6FC1}"/>
                  </a:ext>
                </a:extLst>
              </p:cNvPr>
              <p:cNvSpPr/>
              <p:nvPr/>
            </p:nvSpPr>
            <p:spPr>
              <a:xfrm>
                <a:off x="5135562" y="3395846"/>
                <a:ext cx="2827338" cy="30777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3000"/>
                  </a:spcAft>
                </a:pPr>
                <a:r>
                  <a:rPr lang="en-US" sz="2000" b="1" dirty="0">
                    <a:solidFill>
                      <a:schemeClr val="tx1"/>
                    </a:solidFill>
                  </a:rPr>
                  <a:t>Cash-positive</a:t>
                </a:r>
                <a:endParaRPr lang="en-US" sz="1600" b="1" dirty="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38" name="textbox">
                <a:extLst>
                  <a:ext uri="{FF2B5EF4-FFF2-40B4-BE49-F238E27FC236}">
                    <a16:creationId xmlns:a16="http://schemas.microsoft.com/office/drawing/2014/main" id="{8A0E1FFB-034F-2B1A-487E-BA52BA9CCB5C}"/>
                  </a:ext>
                </a:extLst>
              </p:cNvPr>
              <p:cNvSpPr/>
              <p:nvPr/>
            </p:nvSpPr>
            <p:spPr>
              <a:xfrm>
                <a:off x="8221662" y="3395846"/>
                <a:ext cx="3411538" cy="21544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1800"/>
                  </a:spcAft>
                </a:pPr>
                <a:r>
                  <a:rPr lang="en-US" sz="1400" dirty="0">
                    <a:solidFill>
                      <a:schemeClr val="tx1"/>
                    </a:solidFill>
                  </a:rPr>
                  <a:t>From day one </a:t>
                </a:r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BCCCF914-B7DE-552D-75DF-E11CFE3587CB}"/>
                </a:ext>
              </a:extLst>
            </p:cNvPr>
            <p:cNvGrpSpPr/>
            <p:nvPr/>
          </p:nvGrpSpPr>
          <p:grpSpPr>
            <a:xfrm>
              <a:off x="5135562" y="3914396"/>
              <a:ext cx="6497638" cy="538527"/>
              <a:chOff x="5135562" y="3914396"/>
              <a:chExt cx="6497638" cy="538527"/>
            </a:xfrm>
          </p:grpSpPr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BF90BA37-5827-A9A8-69C4-6799AFD351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35562" y="3914396"/>
                <a:ext cx="6497638" cy="0"/>
              </a:xfrm>
              <a:prstGeom prst="line">
                <a:avLst/>
              </a:prstGeom>
              <a:ln w="9525"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textbox">
                <a:extLst>
                  <a:ext uri="{FF2B5EF4-FFF2-40B4-BE49-F238E27FC236}">
                    <a16:creationId xmlns:a16="http://schemas.microsoft.com/office/drawing/2014/main" id="{20EE2103-6851-CEA0-6EAA-05C284AA6985}"/>
                  </a:ext>
                </a:extLst>
              </p:cNvPr>
              <p:cNvSpPr/>
              <p:nvPr/>
            </p:nvSpPr>
            <p:spPr>
              <a:xfrm>
                <a:off x="5135562" y="4145146"/>
                <a:ext cx="2827338" cy="30777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3000"/>
                  </a:spcAft>
                </a:pPr>
                <a:r>
                  <a:rPr lang="en-US" sz="2000" b="1" dirty="0">
                    <a:solidFill>
                      <a:schemeClr val="tx1"/>
                    </a:solidFill>
                  </a:rPr>
                  <a:t>~$400,000</a:t>
                </a:r>
                <a:endParaRPr lang="en-US" sz="1600" b="1" dirty="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45" name="textbox">
                <a:extLst>
                  <a:ext uri="{FF2B5EF4-FFF2-40B4-BE49-F238E27FC236}">
                    <a16:creationId xmlns:a16="http://schemas.microsoft.com/office/drawing/2014/main" id="{A8BF374A-EDF8-52D3-125F-B5213B749DE9}"/>
                  </a:ext>
                </a:extLst>
              </p:cNvPr>
              <p:cNvSpPr/>
              <p:nvPr/>
            </p:nvSpPr>
            <p:spPr>
              <a:xfrm>
                <a:off x="8221662" y="4145146"/>
                <a:ext cx="3411538" cy="21544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1800"/>
                  </a:spcAft>
                </a:pPr>
                <a:r>
                  <a:rPr lang="en-US" sz="1400" dirty="0">
                    <a:solidFill>
                      <a:schemeClr val="tx1"/>
                    </a:solidFill>
                  </a:rPr>
                  <a:t>Avoided boiler upgrade</a:t>
                </a:r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8D583ADD-0B95-6E2C-51FD-0D2F55BD2A51}"/>
                </a:ext>
              </a:extLst>
            </p:cNvPr>
            <p:cNvGrpSpPr/>
            <p:nvPr/>
          </p:nvGrpSpPr>
          <p:grpSpPr>
            <a:xfrm>
              <a:off x="5135562" y="4679598"/>
              <a:ext cx="6497638" cy="551227"/>
              <a:chOff x="5135562" y="4663696"/>
              <a:chExt cx="6497638" cy="551227"/>
            </a:xfrm>
          </p:grpSpPr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FBEAB256-FC92-294C-DCD8-34FD4F0693E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35562" y="4663696"/>
                <a:ext cx="6497638" cy="0"/>
              </a:xfrm>
              <a:prstGeom prst="line">
                <a:avLst/>
              </a:prstGeom>
              <a:ln w="9525"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textbox">
                <a:extLst>
                  <a:ext uri="{FF2B5EF4-FFF2-40B4-BE49-F238E27FC236}">
                    <a16:creationId xmlns:a16="http://schemas.microsoft.com/office/drawing/2014/main" id="{EBEE9365-352F-3ADC-C37F-B5CA57F90968}"/>
                  </a:ext>
                </a:extLst>
              </p:cNvPr>
              <p:cNvSpPr/>
              <p:nvPr/>
            </p:nvSpPr>
            <p:spPr>
              <a:xfrm>
                <a:off x="5135562" y="4907146"/>
                <a:ext cx="2827338" cy="30777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3000"/>
                  </a:spcAft>
                </a:pPr>
                <a:r>
                  <a:rPr lang="en-US" sz="2000" b="1" dirty="0">
                    <a:solidFill>
                      <a:schemeClr val="tx1"/>
                    </a:solidFill>
                  </a:rPr>
                  <a:t>~$96,000</a:t>
                </a:r>
                <a:endParaRPr lang="en-US" sz="1600" b="1" dirty="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49" name="textbox">
                <a:extLst>
                  <a:ext uri="{FF2B5EF4-FFF2-40B4-BE49-F238E27FC236}">
                    <a16:creationId xmlns:a16="http://schemas.microsoft.com/office/drawing/2014/main" id="{6EA504D1-5BE7-E0AB-D5DB-B896D757BB1E}"/>
                  </a:ext>
                </a:extLst>
              </p:cNvPr>
              <p:cNvSpPr/>
              <p:nvPr/>
            </p:nvSpPr>
            <p:spPr>
              <a:xfrm>
                <a:off x="8221662" y="4935822"/>
                <a:ext cx="3411538" cy="21544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1800"/>
                  </a:spcAft>
                </a:pPr>
                <a:r>
                  <a:rPr lang="en-US" sz="1400" dirty="0">
                    <a:solidFill>
                      <a:schemeClr val="tx1"/>
                    </a:solidFill>
                  </a:rPr>
                  <a:t>Condenser capacity avoidance </a:t>
                </a:r>
              </a:p>
            </p:txBody>
          </p:sp>
        </p:grp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8DCA2AE6-72AD-91B3-43BF-FD435FFE8BD7}"/>
                </a:ext>
              </a:extLst>
            </p:cNvPr>
            <p:cNvCxnSpPr>
              <a:cxnSpLocks/>
            </p:cNvCxnSpPr>
            <p:nvPr/>
          </p:nvCxnSpPr>
          <p:spPr>
            <a:xfrm>
              <a:off x="5135562" y="5476496"/>
              <a:ext cx="6497638" cy="0"/>
            </a:xfrm>
            <a:prstGeom prst="line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5A95590A-8155-C285-0A81-5FDFF22D9EC0}"/>
              </a:ext>
            </a:extLst>
          </p:cNvPr>
          <p:cNvSpPr/>
          <p:nvPr/>
        </p:nvSpPr>
        <p:spPr>
          <a:xfrm flipV="1">
            <a:off x="0" y="-2011676"/>
            <a:ext cx="12192000" cy="402767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3EDBD0-86B3-9988-15B8-9F1946BC9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5563" y="592762"/>
            <a:ext cx="11090274" cy="387798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Return on Investment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C7216C2-FF42-9853-8846-48B4B82BB2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35563" y="1095474"/>
            <a:ext cx="6713537" cy="276999"/>
          </a:xfrm>
        </p:spPr>
        <p:txBody>
          <a:bodyPr/>
          <a:lstStyle/>
          <a:p>
            <a:pPr marL="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/>
                <a:ea typeface="Calibri" pitchFamily="34" charset="-122"/>
                <a:cs typeface="Calibri" pitchFamily="34" charset="-120"/>
              </a:rPr>
              <a:t>Project Cost $450,000</a:t>
            </a:r>
            <a:endParaRPr lang="en-US" sz="1100" dirty="0">
              <a:solidFill>
                <a:srgbClr val="FFFFFF"/>
              </a:solidFill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32DBD28E-69AC-34DE-0107-E9EC8F2246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4440" cy="68580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4E0BA127-16E8-0AA1-E864-17E706B4FC37}"/>
              </a:ext>
            </a:extLst>
          </p:cNvPr>
          <p:cNvGrpSpPr/>
          <p:nvPr/>
        </p:nvGrpSpPr>
        <p:grpSpPr>
          <a:xfrm>
            <a:off x="13466762" y="2454873"/>
            <a:ext cx="6584157" cy="3004133"/>
            <a:chOff x="5135562" y="2454873"/>
            <a:chExt cx="6584157" cy="3004133"/>
          </a:xfrm>
        </p:grpSpPr>
        <p:sp>
          <p:nvSpPr>
            <p:cNvPr id="6" name="textbox">
              <a:extLst>
                <a:ext uri="{FF2B5EF4-FFF2-40B4-BE49-F238E27FC236}">
                  <a16:creationId xmlns:a16="http://schemas.microsoft.com/office/drawing/2014/main" id="{6A77E717-2123-7882-5140-963B586BCB30}"/>
                </a:ext>
              </a:extLst>
            </p:cNvPr>
            <p:cNvSpPr/>
            <p:nvPr/>
          </p:nvSpPr>
          <p:spPr>
            <a:xfrm>
              <a:off x="5135562" y="2454873"/>
              <a:ext cx="5519738" cy="3077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>
              <a:spAutoFit/>
            </a:bodyPr>
            <a:lstStyle/>
            <a:p>
              <a:pPr>
                <a:spcAft>
                  <a:spcPts val="3000"/>
                </a:spcAft>
              </a:pPr>
              <a:r>
                <a:rPr lang="en-US" sz="2000" dirty="0">
                  <a:solidFill>
                    <a:schemeClr val="tx1"/>
                  </a:solidFill>
                  <a:latin typeface="+mj-lt"/>
                </a:rPr>
                <a:t>Utility Savings Only</a:t>
              </a: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C07A7E7-3FDA-9BF4-60E1-BEEBCFA60A23}"/>
                </a:ext>
              </a:extLst>
            </p:cNvPr>
            <p:cNvCxnSpPr>
              <a:cxnSpLocks/>
            </p:cNvCxnSpPr>
            <p:nvPr/>
          </p:nvCxnSpPr>
          <p:spPr>
            <a:xfrm>
              <a:off x="5135562" y="3160306"/>
              <a:ext cx="6497638" cy="0"/>
            </a:xfrm>
            <a:prstGeom prst="line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">
              <a:extLst>
                <a:ext uri="{FF2B5EF4-FFF2-40B4-BE49-F238E27FC236}">
                  <a16:creationId xmlns:a16="http://schemas.microsoft.com/office/drawing/2014/main" id="{0E3EE470-6738-CE05-19B1-63503A845F54}"/>
                </a:ext>
              </a:extLst>
            </p:cNvPr>
            <p:cNvSpPr/>
            <p:nvPr/>
          </p:nvSpPr>
          <p:spPr>
            <a:xfrm>
              <a:off x="5135562" y="3378356"/>
              <a:ext cx="2827338" cy="3077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>
              <a:spAutoFit/>
            </a:bodyPr>
            <a:lstStyle/>
            <a:p>
              <a:pPr>
                <a:spcAft>
                  <a:spcPts val="3000"/>
                </a:spcAft>
              </a:pPr>
              <a:r>
                <a:rPr lang="en-US" sz="2000" b="1" dirty="0">
                  <a:solidFill>
                    <a:schemeClr val="tx1"/>
                  </a:solidFill>
                  <a:latin typeface="+mj-lt"/>
                </a:rPr>
                <a:t>3 years</a:t>
              </a:r>
              <a:endParaRPr lang="en-US" sz="1600" b="1" dirty="0">
                <a:solidFill>
                  <a:schemeClr val="tx1"/>
                </a:solidFill>
                <a:latin typeface="+mj-lt"/>
              </a:endParaRP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21D5F4B-14A6-A151-201E-4FBEA7560A92}"/>
                </a:ext>
              </a:extLst>
            </p:cNvPr>
            <p:cNvCxnSpPr>
              <a:cxnSpLocks/>
            </p:cNvCxnSpPr>
            <p:nvPr/>
          </p:nvCxnSpPr>
          <p:spPr>
            <a:xfrm>
              <a:off x="5135562" y="3896906"/>
              <a:ext cx="6497638" cy="0"/>
            </a:xfrm>
            <a:prstGeom prst="line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">
              <a:extLst>
                <a:ext uri="{FF2B5EF4-FFF2-40B4-BE49-F238E27FC236}">
                  <a16:creationId xmlns:a16="http://schemas.microsoft.com/office/drawing/2014/main" id="{19EADFB3-1F86-0DDA-C18D-C588D4235C16}"/>
                </a:ext>
              </a:extLst>
            </p:cNvPr>
            <p:cNvSpPr/>
            <p:nvPr/>
          </p:nvSpPr>
          <p:spPr>
            <a:xfrm>
              <a:off x="5135562" y="4127656"/>
              <a:ext cx="2827338" cy="3077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>
              <a:spAutoFit/>
            </a:bodyPr>
            <a:lstStyle/>
            <a:p>
              <a:pPr>
                <a:spcAft>
                  <a:spcPts val="3000"/>
                </a:spcAft>
              </a:pPr>
              <a:r>
                <a:rPr lang="en-US" sz="2000" b="1" dirty="0">
                  <a:solidFill>
                    <a:schemeClr val="tx1"/>
                  </a:solidFill>
                  <a:latin typeface="+mj-lt"/>
                </a:rPr>
                <a:t>~$150,800</a:t>
              </a:r>
              <a:endParaRPr lang="en-US" sz="1600" b="1" dirty="0">
                <a:solidFill>
                  <a:schemeClr val="tx1"/>
                </a:solidFill>
                <a:latin typeface="+mj-lt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AEE38AF-1FDE-B4E2-CB05-C9032D052379}"/>
                </a:ext>
              </a:extLst>
            </p:cNvPr>
            <p:cNvCxnSpPr>
              <a:cxnSpLocks/>
            </p:cNvCxnSpPr>
            <p:nvPr/>
          </p:nvCxnSpPr>
          <p:spPr>
            <a:xfrm>
              <a:off x="5135562" y="4646206"/>
              <a:ext cx="6497638" cy="0"/>
            </a:xfrm>
            <a:prstGeom prst="line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">
              <a:extLst>
                <a:ext uri="{FF2B5EF4-FFF2-40B4-BE49-F238E27FC236}">
                  <a16:creationId xmlns:a16="http://schemas.microsoft.com/office/drawing/2014/main" id="{7D11E3F6-4B54-A68C-AD00-FAE923E923DD}"/>
                </a:ext>
              </a:extLst>
            </p:cNvPr>
            <p:cNvSpPr/>
            <p:nvPr/>
          </p:nvSpPr>
          <p:spPr>
            <a:xfrm>
              <a:off x="5135562" y="4889656"/>
              <a:ext cx="2827338" cy="3077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>
              <a:spAutoFit/>
            </a:bodyPr>
            <a:lstStyle/>
            <a:p>
              <a:pPr>
                <a:spcAft>
                  <a:spcPts val="3000"/>
                </a:spcAft>
              </a:pPr>
              <a:r>
                <a:rPr lang="en-US" sz="2000" b="1" dirty="0">
                  <a:solidFill>
                    <a:schemeClr val="tx1"/>
                  </a:solidFill>
                  <a:latin typeface="+mj-lt"/>
                  <a:cs typeface="Calibri" pitchFamily="34" charset="-120"/>
                </a:rPr>
                <a:t>$540/day </a:t>
              </a:r>
              <a:r>
                <a:rPr lang="en-US" sz="1600" dirty="0">
                  <a:solidFill>
                    <a:srgbClr val="1A2027"/>
                  </a:solidFill>
                  <a:cs typeface="Calibri" pitchFamily="34" charset="-120"/>
                </a:rPr>
                <a:t>30 GJ/day</a:t>
              </a:r>
              <a:endParaRPr lang="en-US" sz="1600" b="1" dirty="0">
                <a:solidFill>
                  <a:schemeClr val="tx1"/>
                </a:solidFill>
                <a:latin typeface="+mj-lt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07FDC33-9BA7-15B7-01CB-1406FAB86495}"/>
                </a:ext>
              </a:extLst>
            </p:cNvPr>
            <p:cNvGrpSpPr/>
            <p:nvPr/>
          </p:nvGrpSpPr>
          <p:grpSpPr>
            <a:xfrm>
              <a:off x="9641681" y="3378356"/>
              <a:ext cx="2078038" cy="1726744"/>
              <a:chOff x="8221662" y="3776846"/>
              <a:chExt cx="3411538" cy="1726744"/>
            </a:xfrm>
          </p:grpSpPr>
          <p:sp>
            <p:nvSpPr>
              <p:cNvPr id="16" name="textbox">
                <a:extLst>
                  <a:ext uri="{FF2B5EF4-FFF2-40B4-BE49-F238E27FC236}">
                    <a16:creationId xmlns:a16="http://schemas.microsoft.com/office/drawing/2014/main" id="{AB95E833-CA01-ADD4-0680-499E89D457DE}"/>
                  </a:ext>
                </a:extLst>
              </p:cNvPr>
              <p:cNvSpPr/>
              <p:nvPr/>
            </p:nvSpPr>
            <p:spPr>
              <a:xfrm>
                <a:off x="8221662" y="3776846"/>
                <a:ext cx="3411538" cy="21544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1800"/>
                  </a:spcAft>
                </a:pPr>
                <a:r>
                  <a:rPr lang="en-US" sz="1400" dirty="0">
                    <a:solidFill>
                      <a:schemeClr val="tx1"/>
                    </a:solidFill>
                    <a:latin typeface="+mj-lt"/>
                  </a:rPr>
                  <a:t>Approximate payback</a:t>
                </a:r>
              </a:p>
            </p:txBody>
          </p:sp>
          <p:sp>
            <p:nvSpPr>
              <p:cNvPr id="17" name="textbox">
                <a:extLst>
                  <a:ext uri="{FF2B5EF4-FFF2-40B4-BE49-F238E27FC236}">
                    <a16:creationId xmlns:a16="http://schemas.microsoft.com/office/drawing/2014/main" id="{D1630202-B72F-0300-C283-B4571C5AFA71}"/>
                  </a:ext>
                </a:extLst>
              </p:cNvPr>
              <p:cNvSpPr/>
              <p:nvPr/>
            </p:nvSpPr>
            <p:spPr>
              <a:xfrm>
                <a:off x="8221662" y="4526146"/>
                <a:ext cx="3411538" cy="21544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1800"/>
                  </a:spcAft>
                </a:pPr>
                <a:r>
                  <a:rPr lang="en-US" sz="1400" dirty="0">
                    <a:solidFill>
                      <a:schemeClr val="tx1"/>
                    </a:solidFill>
                    <a:latin typeface="+mj-lt"/>
                  </a:rPr>
                  <a:t>Combined utility savings</a:t>
                </a:r>
              </a:p>
            </p:txBody>
          </p:sp>
          <p:sp>
            <p:nvSpPr>
              <p:cNvPr id="18" name="textbox">
                <a:extLst>
                  <a:ext uri="{FF2B5EF4-FFF2-40B4-BE49-F238E27FC236}">
                    <a16:creationId xmlns:a16="http://schemas.microsoft.com/office/drawing/2014/main" id="{A9FBB161-5CCA-5E8E-E43D-D768869E5A39}"/>
                  </a:ext>
                </a:extLst>
              </p:cNvPr>
              <p:cNvSpPr/>
              <p:nvPr/>
            </p:nvSpPr>
            <p:spPr>
              <a:xfrm>
                <a:off x="8221662" y="5288146"/>
                <a:ext cx="3411538" cy="21544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1800"/>
                  </a:spcAft>
                </a:pPr>
                <a:r>
                  <a:rPr lang="en-US" sz="1400" dirty="0">
                    <a:solidFill>
                      <a:srgbClr val="1A2027"/>
                    </a:solidFill>
                    <a:cs typeface="Calibri" pitchFamily="34" charset="-120"/>
                  </a:rPr>
                  <a:t>Gas savings</a:t>
                </a:r>
                <a:endParaRPr lang="en-US" sz="1400" dirty="0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6FF36DF-9266-87DD-43D4-730784A55011}"/>
                </a:ext>
              </a:extLst>
            </p:cNvPr>
            <p:cNvCxnSpPr>
              <a:cxnSpLocks/>
            </p:cNvCxnSpPr>
            <p:nvPr/>
          </p:nvCxnSpPr>
          <p:spPr>
            <a:xfrm>
              <a:off x="5135562" y="5459006"/>
              <a:ext cx="6497638" cy="0"/>
            </a:xfrm>
            <a:prstGeom prst="line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226267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>
            <a:alpha val="4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55990B-D2F4-B562-C575-C56D3724C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CCBCDC04-568B-11F4-638F-173B74316430}"/>
              </a:ext>
            </a:extLst>
          </p:cNvPr>
          <p:cNvGrpSpPr/>
          <p:nvPr/>
        </p:nvGrpSpPr>
        <p:grpSpPr>
          <a:xfrm>
            <a:off x="-7461563" y="2472363"/>
            <a:ext cx="6497638" cy="3004133"/>
            <a:chOff x="5135562" y="2472363"/>
            <a:chExt cx="6497638" cy="3004133"/>
          </a:xfrm>
        </p:grpSpPr>
        <p:sp>
          <p:nvSpPr>
            <p:cNvPr id="6" name="textbox">
              <a:extLst>
                <a:ext uri="{FF2B5EF4-FFF2-40B4-BE49-F238E27FC236}">
                  <a16:creationId xmlns:a16="http://schemas.microsoft.com/office/drawing/2014/main" id="{244CC442-4C6C-F5A0-C763-226AED2D86F4}"/>
                </a:ext>
              </a:extLst>
            </p:cNvPr>
            <p:cNvSpPr/>
            <p:nvPr/>
          </p:nvSpPr>
          <p:spPr>
            <a:xfrm>
              <a:off x="5135562" y="2472363"/>
              <a:ext cx="5519738" cy="3077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>
              <a:spAutoFit/>
            </a:bodyPr>
            <a:lstStyle/>
            <a:p>
              <a:pPr>
                <a:spcAft>
                  <a:spcPts val="3000"/>
                </a:spcAft>
              </a:pPr>
              <a:r>
                <a:rPr lang="en-US" sz="2000" dirty="0">
                  <a:solidFill>
                    <a:schemeClr val="tx1"/>
                  </a:solidFill>
                </a:rPr>
                <a:t>Cost-Avoidance Basis</a:t>
              </a:r>
              <a:endParaRPr lang="en-US" sz="1600" b="1" dirty="0">
                <a:solidFill>
                  <a:schemeClr val="tx1"/>
                </a:solidFill>
                <a:latin typeface="+mj-lt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2D98623-16D5-9875-4236-892593669BC0}"/>
                </a:ext>
              </a:extLst>
            </p:cNvPr>
            <p:cNvGrpSpPr/>
            <p:nvPr/>
          </p:nvGrpSpPr>
          <p:grpSpPr>
            <a:xfrm>
              <a:off x="5135562" y="3177796"/>
              <a:ext cx="6497638" cy="525827"/>
              <a:chOff x="5135562" y="3177796"/>
              <a:chExt cx="6497638" cy="525827"/>
            </a:xfrm>
          </p:grpSpPr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5BB60771-7B63-DB4D-9A6E-48B8EA7CF3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35562" y="3177796"/>
                <a:ext cx="6497638" cy="0"/>
              </a:xfrm>
              <a:prstGeom prst="line">
                <a:avLst/>
              </a:prstGeom>
              <a:ln w="9525"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textbox">
                <a:extLst>
                  <a:ext uri="{FF2B5EF4-FFF2-40B4-BE49-F238E27FC236}">
                    <a16:creationId xmlns:a16="http://schemas.microsoft.com/office/drawing/2014/main" id="{CF0D8EEB-8BB9-E010-37CE-618B19D6C317}"/>
                  </a:ext>
                </a:extLst>
              </p:cNvPr>
              <p:cNvSpPr/>
              <p:nvPr/>
            </p:nvSpPr>
            <p:spPr>
              <a:xfrm>
                <a:off x="5135562" y="3395846"/>
                <a:ext cx="2827338" cy="30777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3000"/>
                  </a:spcAft>
                </a:pPr>
                <a:r>
                  <a:rPr lang="en-US" sz="2000" b="1" dirty="0">
                    <a:solidFill>
                      <a:schemeClr val="tx1"/>
                    </a:solidFill>
                  </a:rPr>
                  <a:t>Cash-positive</a:t>
                </a:r>
                <a:endParaRPr lang="en-US" sz="1600" b="1" dirty="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40" name="textbox">
                <a:extLst>
                  <a:ext uri="{FF2B5EF4-FFF2-40B4-BE49-F238E27FC236}">
                    <a16:creationId xmlns:a16="http://schemas.microsoft.com/office/drawing/2014/main" id="{68AD07DC-7309-084A-BB7F-FB134CE59D6A}"/>
                  </a:ext>
                </a:extLst>
              </p:cNvPr>
              <p:cNvSpPr/>
              <p:nvPr/>
            </p:nvSpPr>
            <p:spPr>
              <a:xfrm>
                <a:off x="8221662" y="3395846"/>
                <a:ext cx="3411538" cy="21544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1800"/>
                  </a:spcAft>
                </a:pPr>
                <a:r>
                  <a:rPr lang="en-US" sz="1400" dirty="0">
                    <a:solidFill>
                      <a:schemeClr val="tx1"/>
                    </a:solidFill>
                  </a:rPr>
                  <a:t>From day one 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220B0D8-FA69-87A8-8CE3-BE6664154FA4}"/>
                </a:ext>
              </a:extLst>
            </p:cNvPr>
            <p:cNvGrpSpPr/>
            <p:nvPr/>
          </p:nvGrpSpPr>
          <p:grpSpPr>
            <a:xfrm>
              <a:off x="5135562" y="3914396"/>
              <a:ext cx="6497638" cy="538527"/>
              <a:chOff x="5135562" y="3914396"/>
              <a:chExt cx="6497638" cy="538527"/>
            </a:xfrm>
          </p:grpSpPr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B2454902-BBAB-5E9F-1E68-EE2379AB1E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35562" y="3914396"/>
                <a:ext cx="6497638" cy="0"/>
              </a:xfrm>
              <a:prstGeom prst="line">
                <a:avLst/>
              </a:prstGeom>
              <a:ln w="9525"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textbox">
                <a:extLst>
                  <a:ext uri="{FF2B5EF4-FFF2-40B4-BE49-F238E27FC236}">
                    <a16:creationId xmlns:a16="http://schemas.microsoft.com/office/drawing/2014/main" id="{F278770E-83C6-6E6B-B096-6489A2DE24A6}"/>
                  </a:ext>
                </a:extLst>
              </p:cNvPr>
              <p:cNvSpPr/>
              <p:nvPr/>
            </p:nvSpPr>
            <p:spPr>
              <a:xfrm>
                <a:off x="5135562" y="4145146"/>
                <a:ext cx="2827338" cy="30777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3000"/>
                  </a:spcAft>
                </a:pPr>
                <a:r>
                  <a:rPr lang="en-US" sz="2000" b="1" dirty="0">
                    <a:solidFill>
                      <a:schemeClr val="tx1"/>
                    </a:solidFill>
                  </a:rPr>
                  <a:t>~$400,000</a:t>
                </a:r>
                <a:endParaRPr lang="en-US" sz="1600" b="1" dirty="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35" name="textbox">
                <a:extLst>
                  <a:ext uri="{FF2B5EF4-FFF2-40B4-BE49-F238E27FC236}">
                    <a16:creationId xmlns:a16="http://schemas.microsoft.com/office/drawing/2014/main" id="{3E383A1E-A34C-227F-BE98-403F7866EE2F}"/>
                  </a:ext>
                </a:extLst>
              </p:cNvPr>
              <p:cNvSpPr/>
              <p:nvPr/>
            </p:nvSpPr>
            <p:spPr>
              <a:xfrm>
                <a:off x="8221662" y="4145146"/>
                <a:ext cx="3411538" cy="21544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1800"/>
                  </a:spcAft>
                </a:pPr>
                <a:r>
                  <a:rPr lang="en-US" sz="1400" dirty="0">
                    <a:solidFill>
                      <a:schemeClr val="tx1"/>
                    </a:solidFill>
                  </a:rPr>
                  <a:t>Avoided boiler upgrade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224C6B3-16ED-D5EC-3722-075269C850BB}"/>
                </a:ext>
              </a:extLst>
            </p:cNvPr>
            <p:cNvGrpSpPr/>
            <p:nvPr/>
          </p:nvGrpSpPr>
          <p:grpSpPr>
            <a:xfrm>
              <a:off x="5135562" y="4679598"/>
              <a:ext cx="6497638" cy="551227"/>
              <a:chOff x="5135562" y="4663696"/>
              <a:chExt cx="6497638" cy="551227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65FFDA2-2402-98C0-84F4-5591BD4D51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35562" y="4663696"/>
                <a:ext cx="6497638" cy="0"/>
              </a:xfrm>
              <a:prstGeom prst="line">
                <a:avLst/>
              </a:prstGeom>
              <a:ln w="9525"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textbox">
                <a:extLst>
                  <a:ext uri="{FF2B5EF4-FFF2-40B4-BE49-F238E27FC236}">
                    <a16:creationId xmlns:a16="http://schemas.microsoft.com/office/drawing/2014/main" id="{39411B6E-6793-2D2F-C1DC-CE5D4255F530}"/>
                  </a:ext>
                </a:extLst>
              </p:cNvPr>
              <p:cNvSpPr/>
              <p:nvPr/>
            </p:nvSpPr>
            <p:spPr>
              <a:xfrm>
                <a:off x="5135562" y="4907146"/>
                <a:ext cx="2827338" cy="30777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3000"/>
                  </a:spcAft>
                </a:pPr>
                <a:r>
                  <a:rPr lang="en-US" sz="2000" b="1" dirty="0">
                    <a:solidFill>
                      <a:schemeClr val="tx1"/>
                    </a:solidFill>
                  </a:rPr>
                  <a:t>~$96,000</a:t>
                </a:r>
                <a:endParaRPr lang="en-US" sz="1600" b="1" dirty="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4" name="textbox">
                <a:extLst>
                  <a:ext uri="{FF2B5EF4-FFF2-40B4-BE49-F238E27FC236}">
                    <a16:creationId xmlns:a16="http://schemas.microsoft.com/office/drawing/2014/main" id="{D5375C45-1396-FA53-F2F6-826A0BC7F67F}"/>
                  </a:ext>
                </a:extLst>
              </p:cNvPr>
              <p:cNvSpPr/>
              <p:nvPr/>
            </p:nvSpPr>
            <p:spPr>
              <a:xfrm>
                <a:off x="8221662" y="4935822"/>
                <a:ext cx="3411538" cy="21544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1800"/>
                  </a:spcAft>
                </a:pPr>
                <a:r>
                  <a:rPr lang="en-US" sz="1400" dirty="0">
                    <a:solidFill>
                      <a:schemeClr val="tx1"/>
                    </a:solidFill>
                  </a:rPr>
                  <a:t>Condenser capacity avoidance </a:t>
                </a:r>
              </a:p>
            </p:txBody>
          </p:sp>
        </p:grp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F027D96-2423-9BCD-6D30-CEE8E2EB5343}"/>
                </a:ext>
              </a:extLst>
            </p:cNvPr>
            <p:cNvCxnSpPr>
              <a:cxnSpLocks/>
            </p:cNvCxnSpPr>
            <p:nvPr/>
          </p:nvCxnSpPr>
          <p:spPr>
            <a:xfrm>
              <a:off x="5135562" y="5476496"/>
              <a:ext cx="6497638" cy="0"/>
            </a:xfrm>
            <a:prstGeom prst="line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C6BEF39F-B0FA-5CA9-889A-CE177ACF2224}"/>
              </a:ext>
            </a:extLst>
          </p:cNvPr>
          <p:cNvGrpSpPr/>
          <p:nvPr/>
        </p:nvGrpSpPr>
        <p:grpSpPr>
          <a:xfrm>
            <a:off x="12933757" y="2467571"/>
            <a:ext cx="6584159" cy="2334610"/>
            <a:chOff x="5135562" y="2467571"/>
            <a:chExt cx="6584159" cy="2334610"/>
          </a:xfrm>
        </p:grpSpPr>
        <p:sp>
          <p:nvSpPr>
            <p:cNvPr id="75" name="textbox">
              <a:extLst>
                <a:ext uri="{FF2B5EF4-FFF2-40B4-BE49-F238E27FC236}">
                  <a16:creationId xmlns:a16="http://schemas.microsoft.com/office/drawing/2014/main" id="{77BCB3B0-66CB-232D-CD5F-720633B69CB5}"/>
                </a:ext>
              </a:extLst>
            </p:cNvPr>
            <p:cNvSpPr/>
            <p:nvPr/>
          </p:nvSpPr>
          <p:spPr>
            <a:xfrm>
              <a:off x="5135562" y="2467571"/>
              <a:ext cx="5519738" cy="3077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>
              <a:spAutoFit/>
            </a:bodyPr>
            <a:lstStyle/>
            <a:p>
              <a:pPr>
                <a:spcAft>
                  <a:spcPts val="3000"/>
                </a:spcAft>
              </a:pPr>
              <a:r>
                <a:rPr lang="en-US" sz="2000" dirty="0">
                  <a:solidFill>
                    <a:schemeClr val="tx1"/>
                  </a:solidFill>
                  <a:latin typeface="+mj-lt"/>
                </a:rPr>
                <a:t>Utility Savings + Incentives</a:t>
              </a:r>
              <a:endParaRPr lang="en-US" sz="2000" b="1" dirty="0">
                <a:solidFill>
                  <a:schemeClr val="tx1"/>
                </a:solidFill>
                <a:latin typeface="+mj-lt"/>
              </a:endParaRPr>
            </a:p>
          </p:txBody>
        </p: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F7793208-3C53-C2ED-3183-E7DF5BB7C225}"/>
                </a:ext>
              </a:extLst>
            </p:cNvPr>
            <p:cNvCxnSpPr>
              <a:cxnSpLocks/>
            </p:cNvCxnSpPr>
            <p:nvPr/>
          </p:nvCxnSpPr>
          <p:spPr>
            <a:xfrm>
              <a:off x="5135562" y="3173004"/>
              <a:ext cx="6497638" cy="0"/>
            </a:xfrm>
            <a:prstGeom prst="line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">
              <a:extLst>
                <a:ext uri="{FF2B5EF4-FFF2-40B4-BE49-F238E27FC236}">
                  <a16:creationId xmlns:a16="http://schemas.microsoft.com/office/drawing/2014/main" id="{08FA055E-49E6-DCE4-8153-2ED5C5AFCC95}"/>
                </a:ext>
              </a:extLst>
            </p:cNvPr>
            <p:cNvSpPr/>
            <p:nvPr/>
          </p:nvSpPr>
          <p:spPr>
            <a:xfrm>
              <a:off x="5135562" y="3391054"/>
              <a:ext cx="2827338" cy="3077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>
              <a:spAutoFit/>
            </a:bodyPr>
            <a:lstStyle/>
            <a:p>
              <a:pPr>
                <a:spcAft>
                  <a:spcPts val="3000"/>
                </a:spcAft>
              </a:pPr>
              <a:r>
                <a:rPr lang="en-US" sz="2000" b="1" dirty="0">
                  <a:solidFill>
                    <a:schemeClr val="tx1"/>
                  </a:solidFill>
                  <a:latin typeface="+mj-lt"/>
                </a:rPr>
                <a:t>2 years</a:t>
              </a:r>
              <a:endParaRPr lang="en-US" sz="1600" b="1" dirty="0">
                <a:solidFill>
                  <a:schemeClr val="tx1"/>
                </a:solidFill>
                <a:latin typeface="+mj-lt"/>
              </a:endParaRP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AFA35D1D-107B-C81B-D345-54375E7EE982}"/>
                </a:ext>
              </a:extLst>
            </p:cNvPr>
            <p:cNvCxnSpPr>
              <a:cxnSpLocks/>
            </p:cNvCxnSpPr>
            <p:nvPr/>
          </p:nvCxnSpPr>
          <p:spPr>
            <a:xfrm>
              <a:off x="5135562" y="3909604"/>
              <a:ext cx="6497638" cy="0"/>
            </a:xfrm>
            <a:prstGeom prst="line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">
              <a:extLst>
                <a:ext uri="{FF2B5EF4-FFF2-40B4-BE49-F238E27FC236}">
                  <a16:creationId xmlns:a16="http://schemas.microsoft.com/office/drawing/2014/main" id="{5A302F35-74EC-D516-91AE-4F263B3781EE}"/>
                </a:ext>
              </a:extLst>
            </p:cNvPr>
            <p:cNvSpPr/>
            <p:nvPr/>
          </p:nvSpPr>
          <p:spPr>
            <a:xfrm>
              <a:off x="5135562" y="4205687"/>
              <a:ext cx="2827338" cy="3077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>
              <a:spAutoFit/>
            </a:bodyPr>
            <a:lstStyle/>
            <a:p>
              <a:pPr>
                <a:spcAft>
                  <a:spcPts val="3000"/>
                </a:spcAft>
              </a:pPr>
              <a:r>
                <a:rPr lang="en-US" sz="2000" b="1" dirty="0">
                  <a:solidFill>
                    <a:schemeClr val="tx1"/>
                  </a:solidFill>
                  <a:latin typeface="+mj-lt"/>
                </a:rPr>
                <a:t>~$150,000</a:t>
              </a:r>
              <a:endParaRPr lang="en-US" sz="1600" b="1" dirty="0">
                <a:solidFill>
                  <a:schemeClr val="tx1"/>
                </a:solidFill>
                <a:latin typeface="+mj-lt"/>
              </a:endParaRPr>
            </a:p>
          </p:txBody>
        </p: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A80E78F-51DB-67F6-1EA4-F51D337D0867}"/>
                </a:ext>
              </a:extLst>
            </p:cNvPr>
            <p:cNvCxnSpPr>
              <a:cxnSpLocks/>
            </p:cNvCxnSpPr>
            <p:nvPr/>
          </p:nvCxnSpPr>
          <p:spPr>
            <a:xfrm>
              <a:off x="5135562" y="4802181"/>
              <a:ext cx="6497638" cy="0"/>
            </a:xfrm>
            <a:prstGeom prst="line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FEBA3045-54BE-9EC2-7991-4A7B487C0447}"/>
                </a:ext>
              </a:extLst>
            </p:cNvPr>
            <p:cNvGrpSpPr/>
            <p:nvPr/>
          </p:nvGrpSpPr>
          <p:grpSpPr>
            <a:xfrm>
              <a:off x="8524023" y="3403754"/>
              <a:ext cx="3195698" cy="1167487"/>
              <a:chOff x="7777190" y="3789546"/>
              <a:chExt cx="3856010" cy="1167487"/>
            </a:xfrm>
          </p:grpSpPr>
          <p:sp>
            <p:nvSpPr>
              <p:cNvPr id="82" name="textbox">
                <a:extLst>
                  <a:ext uri="{FF2B5EF4-FFF2-40B4-BE49-F238E27FC236}">
                    <a16:creationId xmlns:a16="http://schemas.microsoft.com/office/drawing/2014/main" id="{2C50059E-2639-B065-4984-00666DC97D29}"/>
                  </a:ext>
                </a:extLst>
              </p:cNvPr>
              <p:cNvSpPr/>
              <p:nvPr/>
            </p:nvSpPr>
            <p:spPr>
              <a:xfrm>
                <a:off x="7777190" y="3789546"/>
                <a:ext cx="3856010" cy="21544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1800"/>
                  </a:spcAft>
                </a:pPr>
                <a:r>
                  <a:rPr lang="en-US" sz="1400" dirty="0">
                    <a:solidFill>
                      <a:schemeClr val="tx1"/>
                    </a:solidFill>
                    <a:latin typeface="+mj-lt"/>
                  </a:rPr>
                  <a:t>Approximate payback</a:t>
                </a:r>
              </a:p>
            </p:txBody>
          </p:sp>
          <p:sp>
            <p:nvSpPr>
              <p:cNvPr id="83" name="textbox">
                <a:extLst>
                  <a:ext uri="{FF2B5EF4-FFF2-40B4-BE49-F238E27FC236}">
                    <a16:creationId xmlns:a16="http://schemas.microsoft.com/office/drawing/2014/main" id="{CA8903FF-A9A6-BBB3-C71A-D66BDAE5437E}"/>
                  </a:ext>
                </a:extLst>
              </p:cNvPr>
              <p:cNvSpPr/>
              <p:nvPr/>
            </p:nvSpPr>
            <p:spPr>
              <a:xfrm>
                <a:off x="7777191" y="4526146"/>
                <a:ext cx="3856009" cy="43088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1800"/>
                  </a:spcAft>
                </a:pPr>
                <a:r>
                  <a:rPr lang="en-US" sz="1400" dirty="0">
                    <a:solidFill>
                      <a:schemeClr val="tx1"/>
                    </a:solidFill>
                    <a:latin typeface="+mj-lt"/>
                  </a:rPr>
                  <a:t>Benefit from energy efficiency certificates (ESCs)</a:t>
                </a:r>
              </a:p>
            </p:txBody>
          </p:sp>
        </p:grp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54D634F2-88F2-880E-0523-801CB0DADDA1}"/>
              </a:ext>
            </a:extLst>
          </p:cNvPr>
          <p:cNvSpPr/>
          <p:nvPr/>
        </p:nvSpPr>
        <p:spPr>
          <a:xfrm flipV="1">
            <a:off x="0" y="-3"/>
            <a:ext cx="12192000" cy="201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22C980-EC12-0DDE-A519-4AF788536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5563" y="592762"/>
            <a:ext cx="11090274" cy="387798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Return on Investment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80602475-62EF-FDE5-D77C-E663FD550A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35563" y="1095474"/>
            <a:ext cx="6713537" cy="276999"/>
          </a:xfrm>
        </p:spPr>
        <p:txBody>
          <a:bodyPr/>
          <a:lstStyle/>
          <a:p>
            <a:pPr marL="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j-lt"/>
                <a:ea typeface="Calibri" pitchFamily="34" charset="-122"/>
                <a:cs typeface="Calibri" pitchFamily="34" charset="-120"/>
              </a:rPr>
              <a:t>Project Cost $450,000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25685F8E-1C3D-70BE-9D43-BF14149D86F4}"/>
              </a:ext>
            </a:extLst>
          </p:cNvPr>
          <p:cNvGrpSpPr/>
          <p:nvPr/>
        </p:nvGrpSpPr>
        <p:grpSpPr>
          <a:xfrm>
            <a:off x="5135562" y="2454873"/>
            <a:ext cx="6584157" cy="3004133"/>
            <a:chOff x="5135562" y="2454873"/>
            <a:chExt cx="6584157" cy="3004133"/>
          </a:xfrm>
        </p:grpSpPr>
        <p:sp>
          <p:nvSpPr>
            <p:cNvPr id="5" name="textbox">
              <a:extLst>
                <a:ext uri="{FF2B5EF4-FFF2-40B4-BE49-F238E27FC236}">
                  <a16:creationId xmlns:a16="http://schemas.microsoft.com/office/drawing/2014/main" id="{C6FF80BF-131F-1036-960E-B904D4801289}"/>
                </a:ext>
              </a:extLst>
            </p:cNvPr>
            <p:cNvSpPr/>
            <p:nvPr/>
          </p:nvSpPr>
          <p:spPr>
            <a:xfrm>
              <a:off x="5135562" y="2454873"/>
              <a:ext cx="5519738" cy="3077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>
              <a:spAutoFit/>
            </a:bodyPr>
            <a:lstStyle/>
            <a:p>
              <a:pPr>
                <a:spcAft>
                  <a:spcPts val="3000"/>
                </a:spcAft>
              </a:pPr>
              <a:r>
                <a:rPr lang="en-US" sz="2000" dirty="0">
                  <a:solidFill>
                    <a:schemeClr val="tx1"/>
                  </a:solidFill>
                  <a:latin typeface="+mj-lt"/>
                </a:rPr>
                <a:t>Utility Savings Only</a:t>
              </a: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A780B479-67BF-40C0-4C9B-89D38B916BA0}"/>
                </a:ext>
              </a:extLst>
            </p:cNvPr>
            <p:cNvCxnSpPr>
              <a:cxnSpLocks/>
            </p:cNvCxnSpPr>
            <p:nvPr/>
          </p:nvCxnSpPr>
          <p:spPr>
            <a:xfrm>
              <a:off x="5135562" y="3160306"/>
              <a:ext cx="6497638" cy="0"/>
            </a:xfrm>
            <a:prstGeom prst="line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">
              <a:extLst>
                <a:ext uri="{FF2B5EF4-FFF2-40B4-BE49-F238E27FC236}">
                  <a16:creationId xmlns:a16="http://schemas.microsoft.com/office/drawing/2014/main" id="{63866189-D4A4-5D94-DC45-434E32087E39}"/>
                </a:ext>
              </a:extLst>
            </p:cNvPr>
            <p:cNvSpPr/>
            <p:nvPr/>
          </p:nvSpPr>
          <p:spPr>
            <a:xfrm>
              <a:off x="5135562" y="3378356"/>
              <a:ext cx="2827338" cy="3077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>
              <a:spAutoFit/>
            </a:bodyPr>
            <a:lstStyle/>
            <a:p>
              <a:pPr>
                <a:spcAft>
                  <a:spcPts val="3000"/>
                </a:spcAft>
              </a:pPr>
              <a:r>
                <a:rPr lang="en-US" sz="2000" b="1" dirty="0">
                  <a:solidFill>
                    <a:schemeClr val="tx1"/>
                  </a:solidFill>
                  <a:latin typeface="+mj-lt"/>
                </a:rPr>
                <a:t>3 years</a:t>
              </a:r>
              <a:endParaRPr lang="en-US" sz="1600" b="1" dirty="0">
                <a:solidFill>
                  <a:schemeClr val="tx1"/>
                </a:solidFill>
                <a:latin typeface="+mj-lt"/>
              </a:endParaRP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5E20F53A-9A38-3BF3-0296-6ECC9AB9A1E9}"/>
                </a:ext>
              </a:extLst>
            </p:cNvPr>
            <p:cNvCxnSpPr>
              <a:cxnSpLocks/>
            </p:cNvCxnSpPr>
            <p:nvPr/>
          </p:nvCxnSpPr>
          <p:spPr>
            <a:xfrm>
              <a:off x="5135562" y="3896906"/>
              <a:ext cx="6497638" cy="0"/>
            </a:xfrm>
            <a:prstGeom prst="line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">
              <a:extLst>
                <a:ext uri="{FF2B5EF4-FFF2-40B4-BE49-F238E27FC236}">
                  <a16:creationId xmlns:a16="http://schemas.microsoft.com/office/drawing/2014/main" id="{5CFF4BAA-63E2-0CE9-E962-2D412875B14D}"/>
                </a:ext>
              </a:extLst>
            </p:cNvPr>
            <p:cNvSpPr/>
            <p:nvPr/>
          </p:nvSpPr>
          <p:spPr>
            <a:xfrm>
              <a:off x="5135562" y="4127656"/>
              <a:ext cx="2827338" cy="3077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>
              <a:spAutoFit/>
            </a:bodyPr>
            <a:lstStyle/>
            <a:p>
              <a:pPr>
                <a:spcAft>
                  <a:spcPts val="3000"/>
                </a:spcAft>
              </a:pPr>
              <a:r>
                <a:rPr lang="en-US" sz="2000" b="1" dirty="0">
                  <a:solidFill>
                    <a:schemeClr val="tx1"/>
                  </a:solidFill>
                  <a:latin typeface="+mj-lt"/>
                </a:rPr>
                <a:t>~$150,800</a:t>
              </a:r>
              <a:endParaRPr lang="en-US" sz="1600" b="1" dirty="0">
                <a:solidFill>
                  <a:schemeClr val="tx1"/>
                </a:solidFill>
                <a:latin typeface="+mj-lt"/>
              </a:endParaRP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80FE744-25D2-E183-56CC-40060202144A}"/>
                </a:ext>
              </a:extLst>
            </p:cNvPr>
            <p:cNvCxnSpPr>
              <a:cxnSpLocks/>
            </p:cNvCxnSpPr>
            <p:nvPr/>
          </p:nvCxnSpPr>
          <p:spPr>
            <a:xfrm>
              <a:off x="5135562" y="4646206"/>
              <a:ext cx="6497638" cy="0"/>
            </a:xfrm>
            <a:prstGeom prst="line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">
              <a:extLst>
                <a:ext uri="{FF2B5EF4-FFF2-40B4-BE49-F238E27FC236}">
                  <a16:creationId xmlns:a16="http://schemas.microsoft.com/office/drawing/2014/main" id="{BBCACFB6-C28E-466D-C8D3-76FA6D1EAEEB}"/>
                </a:ext>
              </a:extLst>
            </p:cNvPr>
            <p:cNvSpPr/>
            <p:nvPr/>
          </p:nvSpPr>
          <p:spPr>
            <a:xfrm>
              <a:off x="5135562" y="4889656"/>
              <a:ext cx="2827338" cy="3077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>
              <a:spAutoFit/>
            </a:bodyPr>
            <a:lstStyle/>
            <a:p>
              <a:pPr>
                <a:spcAft>
                  <a:spcPts val="3000"/>
                </a:spcAft>
              </a:pPr>
              <a:r>
                <a:rPr lang="en-US" sz="2000" b="1" dirty="0">
                  <a:solidFill>
                    <a:schemeClr val="tx1"/>
                  </a:solidFill>
                  <a:latin typeface="+mj-lt"/>
                  <a:cs typeface="Calibri" pitchFamily="34" charset="-120"/>
                </a:rPr>
                <a:t>$540/day </a:t>
              </a:r>
              <a:r>
                <a:rPr lang="en-US" sz="1600" dirty="0">
                  <a:solidFill>
                    <a:srgbClr val="1A2027"/>
                  </a:solidFill>
                  <a:cs typeface="Calibri" pitchFamily="34" charset="-120"/>
                </a:rPr>
                <a:t>30 GJ/day</a:t>
              </a:r>
              <a:endParaRPr lang="en-US" sz="1600" b="1" dirty="0">
                <a:solidFill>
                  <a:schemeClr val="tx1"/>
                </a:solidFill>
                <a:latin typeface="+mj-lt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7C1941D-8B21-B33F-1CBF-E8C9F22497DA}"/>
                </a:ext>
              </a:extLst>
            </p:cNvPr>
            <p:cNvGrpSpPr/>
            <p:nvPr/>
          </p:nvGrpSpPr>
          <p:grpSpPr>
            <a:xfrm>
              <a:off x="9641681" y="3378356"/>
              <a:ext cx="2078038" cy="1726744"/>
              <a:chOff x="8221662" y="3776846"/>
              <a:chExt cx="3411538" cy="1726744"/>
            </a:xfrm>
          </p:grpSpPr>
          <p:sp>
            <p:nvSpPr>
              <p:cNvPr id="38" name="textbox">
                <a:extLst>
                  <a:ext uri="{FF2B5EF4-FFF2-40B4-BE49-F238E27FC236}">
                    <a16:creationId xmlns:a16="http://schemas.microsoft.com/office/drawing/2014/main" id="{466C8854-A374-13BA-D87E-EC31C273D063}"/>
                  </a:ext>
                </a:extLst>
              </p:cNvPr>
              <p:cNvSpPr/>
              <p:nvPr/>
            </p:nvSpPr>
            <p:spPr>
              <a:xfrm>
                <a:off x="8221662" y="3776846"/>
                <a:ext cx="3411538" cy="21544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1800"/>
                  </a:spcAft>
                </a:pPr>
                <a:r>
                  <a:rPr lang="en-US" sz="1400" dirty="0">
                    <a:solidFill>
                      <a:schemeClr val="tx1"/>
                    </a:solidFill>
                    <a:latin typeface="+mj-lt"/>
                  </a:rPr>
                  <a:t>Approximate payback</a:t>
                </a:r>
              </a:p>
            </p:txBody>
          </p:sp>
          <p:sp>
            <p:nvSpPr>
              <p:cNvPr id="45" name="textbox">
                <a:extLst>
                  <a:ext uri="{FF2B5EF4-FFF2-40B4-BE49-F238E27FC236}">
                    <a16:creationId xmlns:a16="http://schemas.microsoft.com/office/drawing/2014/main" id="{085F9068-EB0E-4F2A-38CF-E6D17D73AE99}"/>
                  </a:ext>
                </a:extLst>
              </p:cNvPr>
              <p:cNvSpPr/>
              <p:nvPr/>
            </p:nvSpPr>
            <p:spPr>
              <a:xfrm>
                <a:off x="8221662" y="4526146"/>
                <a:ext cx="3411538" cy="21544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1800"/>
                  </a:spcAft>
                </a:pPr>
                <a:r>
                  <a:rPr lang="en-US" sz="1400" dirty="0">
                    <a:solidFill>
                      <a:schemeClr val="tx1"/>
                    </a:solidFill>
                    <a:latin typeface="+mj-lt"/>
                  </a:rPr>
                  <a:t>Combined utility savings</a:t>
                </a:r>
              </a:p>
            </p:txBody>
          </p:sp>
          <p:sp>
            <p:nvSpPr>
              <p:cNvPr id="49" name="textbox">
                <a:extLst>
                  <a:ext uri="{FF2B5EF4-FFF2-40B4-BE49-F238E27FC236}">
                    <a16:creationId xmlns:a16="http://schemas.microsoft.com/office/drawing/2014/main" id="{CF854655-E9D7-ABBF-6DA3-394EA359CF2D}"/>
                  </a:ext>
                </a:extLst>
              </p:cNvPr>
              <p:cNvSpPr/>
              <p:nvPr/>
            </p:nvSpPr>
            <p:spPr>
              <a:xfrm>
                <a:off x="8221662" y="5288146"/>
                <a:ext cx="3411538" cy="21544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1800"/>
                  </a:spcAft>
                </a:pPr>
                <a:r>
                  <a:rPr lang="en-US" sz="1400" dirty="0">
                    <a:solidFill>
                      <a:srgbClr val="1A2027"/>
                    </a:solidFill>
                    <a:cs typeface="Calibri" pitchFamily="34" charset="-120"/>
                  </a:rPr>
                  <a:t>Gas savings</a:t>
                </a:r>
                <a:endParaRPr lang="en-US" sz="1400" dirty="0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F134F95B-0748-7243-597B-06489E93A918}"/>
                </a:ext>
              </a:extLst>
            </p:cNvPr>
            <p:cNvCxnSpPr>
              <a:cxnSpLocks/>
            </p:cNvCxnSpPr>
            <p:nvPr/>
          </p:nvCxnSpPr>
          <p:spPr>
            <a:xfrm>
              <a:off x="5135562" y="5459006"/>
              <a:ext cx="6497638" cy="0"/>
            </a:xfrm>
            <a:prstGeom prst="line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99AA33C0-5787-B12D-11BD-9DD6D08366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44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8113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>
            <a:alpha val="4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5A8772-AB7D-0729-AC4A-8839A8E1C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52">
            <a:extLst>
              <a:ext uri="{FF2B5EF4-FFF2-40B4-BE49-F238E27FC236}">
                <a16:creationId xmlns:a16="http://schemas.microsoft.com/office/drawing/2014/main" id="{48E03008-6DEE-DB2F-EC67-B7AFCBD43CD6}"/>
              </a:ext>
            </a:extLst>
          </p:cNvPr>
          <p:cNvGrpSpPr/>
          <p:nvPr/>
        </p:nvGrpSpPr>
        <p:grpSpPr>
          <a:xfrm>
            <a:off x="-7153322" y="2454873"/>
            <a:ext cx="6584157" cy="3004133"/>
            <a:chOff x="5135562" y="2454873"/>
            <a:chExt cx="6584157" cy="3004133"/>
          </a:xfrm>
        </p:grpSpPr>
        <p:sp>
          <p:nvSpPr>
            <p:cNvPr id="54" name="textbox">
              <a:extLst>
                <a:ext uri="{FF2B5EF4-FFF2-40B4-BE49-F238E27FC236}">
                  <a16:creationId xmlns:a16="http://schemas.microsoft.com/office/drawing/2014/main" id="{12E979FB-7ED7-FAF5-6EA0-D0DA60264D03}"/>
                </a:ext>
              </a:extLst>
            </p:cNvPr>
            <p:cNvSpPr/>
            <p:nvPr/>
          </p:nvSpPr>
          <p:spPr>
            <a:xfrm>
              <a:off x="5135562" y="2454873"/>
              <a:ext cx="5519738" cy="3077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>
              <a:spAutoFit/>
            </a:bodyPr>
            <a:lstStyle/>
            <a:p>
              <a:pPr>
                <a:spcAft>
                  <a:spcPts val="3000"/>
                </a:spcAft>
              </a:pPr>
              <a:r>
                <a:rPr lang="en-US" sz="2000" dirty="0">
                  <a:solidFill>
                    <a:schemeClr val="tx1"/>
                  </a:solidFill>
                  <a:latin typeface="+mj-lt"/>
                </a:rPr>
                <a:t>Utility Savings Only</a:t>
              </a: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17EC1189-FE3B-76DD-D616-E41AE2A54B6A}"/>
                </a:ext>
              </a:extLst>
            </p:cNvPr>
            <p:cNvCxnSpPr>
              <a:cxnSpLocks/>
            </p:cNvCxnSpPr>
            <p:nvPr/>
          </p:nvCxnSpPr>
          <p:spPr>
            <a:xfrm>
              <a:off x="5135562" y="3160306"/>
              <a:ext cx="6497638" cy="0"/>
            </a:xfrm>
            <a:prstGeom prst="line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">
              <a:extLst>
                <a:ext uri="{FF2B5EF4-FFF2-40B4-BE49-F238E27FC236}">
                  <a16:creationId xmlns:a16="http://schemas.microsoft.com/office/drawing/2014/main" id="{30E23D5B-276C-A2D0-EB2D-8DF52248C51A}"/>
                </a:ext>
              </a:extLst>
            </p:cNvPr>
            <p:cNvSpPr/>
            <p:nvPr/>
          </p:nvSpPr>
          <p:spPr>
            <a:xfrm>
              <a:off x="5135562" y="3378356"/>
              <a:ext cx="2827338" cy="3077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>
              <a:spAutoFit/>
            </a:bodyPr>
            <a:lstStyle/>
            <a:p>
              <a:pPr>
                <a:spcAft>
                  <a:spcPts val="3000"/>
                </a:spcAft>
              </a:pPr>
              <a:r>
                <a:rPr lang="en-US" sz="2000" b="1" dirty="0">
                  <a:solidFill>
                    <a:schemeClr val="tx1"/>
                  </a:solidFill>
                  <a:latin typeface="+mj-lt"/>
                </a:rPr>
                <a:t>3 years</a:t>
              </a:r>
              <a:endParaRPr lang="en-US" sz="1600" b="1" dirty="0">
                <a:solidFill>
                  <a:schemeClr val="tx1"/>
                </a:solidFill>
                <a:latin typeface="+mj-lt"/>
              </a:endParaRP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0E81F57A-F882-F6C4-6811-245853B157A1}"/>
                </a:ext>
              </a:extLst>
            </p:cNvPr>
            <p:cNvCxnSpPr>
              <a:cxnSpLocks/>
            </p:cNvCxnSpPr>
            <p:nvPr/>
          </p:nvCxnSpPr>
          <p:spPr>
            <a:xfrm>
              <a:off x="5135562" y="3896906"/>
              <a:ext cx="6497638" cy="0"/>
            </a:xfrm>
            <a:prstGeom prst="line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">
              <a:extLst>
                <a:ext uri="{FF2B5EF4-FFF2-40B4-BE49-F238E27FC236}">
                  <a16:creationId xmlns:a16="http://schemas.microsoft.com/office/drawing/2014/main" id="{5B5632D4-3AE0-6C05-E3B7-2EA5DF8EE5FB}"/>
                </a:ext>
              </a:extLst>
            </p:cNvPr>
            <p:cNvSpPr/>
            <p:nvPr/>
          </p:nvSpPr>
          <p:spPr>
            <a:xfrm>
              <a:off x="5135562" y="4127656"/>
              <a:ext cx="2827338" cy="3077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>
              <a:spAutoFit/>
            </a:bodyPr>
            <a:lstStyle/>
            <a:p>
              <a:pPr>
                <a:spcAft>
                  <a:spcPts val="3000"/>
                </a:spcAft>
              </a:pPr>
              <a:r>
                <a:rPr lang="en-US" sz="2000" b="1" dirty="0">
                  <a:solidFill>
                    <a:schemeClr val="tx1"/>
                  </a:solidFill>
                  <a:latin typeface="+mj-lt"/>
                </a:rPr>
                <a:t>~$150,800</a:t>
              </a:r>
              <a:endParaRPr lang="en-US" sz="1600" b="1" dirty="0">
                <a:solidFill>
                  <a:schemeClr val="tx1"/>
                </a:solidFill>
                <a:latin typeface="+mj-lt"/>
              </a:endParaRPr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70307A3E-97C7-DE8F-C698-31A365FA27F1}"/>
                </a:ext>
              </a:extLst>
            </p:cNvPr>
            <p:cNvCxnSpPr>
              <a:cxnSpLocks/>
            </p:cNvCxnSpPr>
            <p:nvPr/>
          </p:nvCxnSpPr>
          <p:spPr>
            <a:xfrm>
              <a:off x="5135562" y="4646206"/>
              <a:ext cx="6497638" cy="0"/>
            </a:xfrm>
            <a:prstGeom prst="line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">
              <a:extLst>
                <a:ext uri="{FF2B5EF4-FFF2-40B4-BE49-F238E27FC236}">
                  <a16:creationId xmlns:a16="http://schemas.microsoft.com/office/drawing/2014/main" id="{3DC0139B-1734-80E2-BA13-D93A188DC25D}"/>
                </a:ext>
              </a:extLst>
            </p:cNvPr>
            <p:cNvSpPr/>
            <p:nvPr/>
          </p:nvSpPr>
          <p:spPr>
            <a:xfrm>
              <a:off x="5135562" y="4889656"/>
              <a:ext cx="2827338" cy="3077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>
              <a:spAutoFit/>
            </a:bodyPr>
            <a:lstStyle/>
            <a:p>
              <a:pPr>
                <a:spcAft>
                  <a:spcPts val="3000"/>
                </a:spcAft>
              </a:pPr>
              <a:r>
                <a:rPr lang="en-US" sz="2000" b="1" dirty="0">
                  <a:solidFill>
                    <a:schemeClr val="tx1"/>
                  </a:solidFill>
                  <a:latin typeface="+mj-lt"/>
                  <a:cs typeface="Calibri" pitchFamily="34" charset="-120"/>
                </a:rPr>
                <a:t>$540/day </a:t>
              </a:r>
              <a:r>
                <a:rPr lang="en-US" sz="1600" dirty="0">
                  <a:solidFill>
                    <a:srgbClr val="1A2027"/>
                  </a:solidFill>
                  <a:cs typeface="Calibri" pitchFamily="34" charset="-120"/>
                </a:rPr>
                <a:t>30 GJ/day</a:t>
              </a:r>
              <a:endParaRPr lang="en-US" sz="1600" b="1" dirty="0">
                <a:solidFill>
                  <a:schemeClr val="tx1"/>
                </a:solidFill>
                <a:latin typeface="+mj-lt"/>
              </a:endParaRPr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47496D3B-92EE-A386-89E1-C07BB74F2F9B}"/>
                </a:ext>
              </a:extLst>
            </p:cNvPr>
            <p:cNvGrpSpPr/>
            <p:nvPr/>
          </p:nvGrpSpPr>
          <p:grpSpPr>
            <a:xfrm>
              <a:off x="9641681" y="3378356"/>
              <a:ext cx="2078038" cy="1726744"/>
              <a:chOff x="8221662" y="3776846"/>
              <a:chExt cx="3411538" cy="1726744"/>
            </a:xfrm>
          </p:grpSpPr>
          <p:sp>
            <p:nvSpPr>
              <p:cNvPr id="64" name="textbox">
                <a:extLst>
                  <a:ext uri="{FF2B5EF4-FFF2-40B4-BE49-F238E27FC236}">
                    <a16:creationId xmlns:a16="http://schemas.microsoft.com/office/drawing/2014/main" id="{D2C1D20B-A409-F6B3-CB40-4AEE8B5B3E0D}"/>
                  </a:ext>
                </a:extLst>
              </p:cNvPr>
              <p:cNvSpPr/>
              <p:nvPr/>
            </p:nvSpPr>
            <p:spPr>
              <a:xfrm>
                <a:off x="8221662" y="3776846"/>
                <a:ext cx="3411538" cy="21544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1800"/>
                  </a:spcAft>
                </a:pPr>
                <a:r>
                  <a:rPr lang="en-US" sz="1400" dirty="0">
                    <a:solidFill>
                      <a:schemeClr val="tx1"/>
                    </a:solidFill>
                    <a:latin typeface="+mj-lt"/>
                  </a:rPr>
                  <a:t>Approximate payback</a:t>
                </a:r>
              </a:p>
            </p:txBody>
          </p:sp>
          <p:sp>
            <p:nvSpPr>
              <p:cNvPr id="65" name="textbox">
                <a:extLst>
                  <a:ext uri="{FF2B5EF4-FFF2-40B4-BE49-F238E27FC236}">
                    <a16:creationId xmlns:a16="http://schemas.microsoft.com/office/drawing/2014/main" id="{E6EADA0D-9D89-CB16-2E2D-C7211D4CBB0C}"/>
                  </a:ext>
                </a:extLst>
              </p:cNvPr>
              <p:cNvSpPr/>
              <p:nvPr/>
            </p:nvSpPr>
            <p:spPr>
              <a:xfrm>
                <a:off x="8221662" y="4526146"/>
                <a:ext cx="3411538" cy="21544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1800"/>
                  </a:spcAft>
                </a:pPr>
                <a:r>
                  <a:rPr lang="en-US" sz="1400" dirty="0">
                    <a:solidFill>
                      <a:schemeClr val="tx1"/>
                    </a:solidFill>
                    <a:latin typeface="+mj-lt"/>
                  </a:rPr>
                  <a:t>Combined utility savings</a:t>
                </a:r>
              </a:p>
            </p:txBody>
          </p:sp>
          <p:sp>
            <p:nvSpPr>
              <p:cNvPr id="66" name="textbox">
                <a:extLst>
                  <a:ext uri="{FF2B5EF4-FFF2-40B4-BE49-F238E27FC236}">
                    <a16:creationId xmlns:a16="http://schemas.microsoft.com/office/drawing/2014/main" id="{14DC9C22-5101-057A-7536-E30C14B91D82}"/>
                  </a:ext>
                </a:extLst>
              </p:cNvPr>
              <p:cNvSpPr/>
              <p:nvPr/>
            </p:nvSpPr>
            <p:spPr>
              <a:xfrm>
                <a:off x="8221662" y="5288146"/>
                <a:ext cx="3411538" cy="21544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1800"/>
                  </a:spcAft>
                </a:pPr>
                <a:r>
                  <a:rPr lang="en-US" sz="1400" dirty="0">
                    <a:solidFill>
                      <a:srgbClr val="1A2027"/>
                    </a:solidFill>
                    <a:cs typeface="Calibri" pitchFamily="34" charset="-120"/>
                  </a:rPr>
                  <a:t>Gas savings</a:t>
                </a:r>
                <a:endParaRPr lang="en-US" sz="1400" dirty="0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9E26152A-B367-BA1B-716D-08D71662F9AA}"/>
                </a:ext>
              </a:extLst>
            </p:cNvPr>
            <p:cNvCxnSpPr>
              <a:cxnSpLocks/>
            </p:cNvCxnSpPr>
            <p:nvPr/>
          </p:nvCxnSpPr>
          <p:spPr>
            <a:xfrm>
              <a:off x="5135562" y="5459006"/>
              <a:ext cx="6497638" cy="0"/>
            </a:xfrm>
            <a:prstGeom prst="line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DD960FFE-3126-591C-67F4-A9CF2A619A1A}"/>
              </a:ext>
            </a:extLst>
          </p:cNvPr>
          <p:cNvSpPr/>
          <p:nvPr/>
        </p:nvSpPr>
        <p:spPr>
          <a:xfrm>
            <a:off x="-8531368" y="269831"/>
            <a:ext cx="7404100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40F67606-518A-23ED-6C24-50C1AA224EEE}"/>
              </a:ext>
            </a:extLst>
          </p:cNvPr>
          <p:cNvSpPr txBox="1">
            <a:spLocks/>
          </p:cNvSpPr>
          <p:nvPr/>
        </p:nvSpPr>
        <p:spPr>
          <a:xfrm>
            <a:off x="-8008657" y="2460241"/>
            <a:ext cx="4096784" cy="2769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/>
              <a:t>Stage 1 </a:t>
            </a:r>
            <a:r>
              <a:rPr lang="en-US" dirty="0"/>
              <a:t>Non Render</a:t>
            </a:r>
            <a:endParaRPr lang="en-US" sz="2000" dirty="0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16300CA-A5D5-33B0-235D-D6B1BD3EB96F}"/>
              </a:ext>
            </a:extLst>
          </p:cNvPr>
          <p:cNvCxnSpPr>
            <a:cxnSpLocks/>
          </p:cNvCxnSpPr>
          <p:nvPr/>
        </p:nvCxnSpPr>
        <p:spPr>
          <a:xfrm>
            <a:off x="-7983566" y="2830864"/>
            <a:ext cx="6190677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7C2383B-FAD9-02F6-8363-FEAA47483DA1}"/>
              </a:ext>
            </a:extLst>
          </p:cNvPr>
          <p:cNvCxnSpPr>
            <a:cxnSpLocks/>
          </p:cNvCxnSpPr>
          <p:nvPr/>
        </p:nvCxnSpPr>
        <p:spPr>
          <a:xfrm>
            <a:off x="-7983566" y="4373681"/>
            <a:ext cx="6190677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8134BED-63CD-6E64-F5B7-D0C81028EF18}"/>
              </a:ext>
            </a:extLst>
          </p:cNvPr>
          <p:cNvGrpSpPr/>
          <p:nvPr/>
        </p:nvGrpSpPr>
        <p:grpSpPr>
          <a:xfrm>
            <a:off x="-7984406" y="4373681"/>
            <a:ext cx="6195623" cy="1380415"/>
            <a:chOff x="574378" y="4373681"/>
            <a:chExt cx="6195623" cy="1380415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70C16E90-CFCD-4BE2-DC8D-F9069F631DFE}"/>
                </a:ext>
              </a:extLst>
            </p:cNvPr>
            <p:cNvGrpSpPr/>
            <p:nvPr/>
          </p:nvGrpSpPr>
          <p:grpSpPr>
            <a:xfrm>
              <a:off x="574378" y="4373681"/>
              <a:ext cx="289420" cy="1380405"/>
              <a:chOff x="1768196" y="3545252"/>
              <a:chExt cx="289420" cy="1225321"/>
            </a:xfrm>
          </p:grpSpPr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C47A8316-FAEB-B100-1EE9-F4912D1499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69036" y="3545252"/>
                <a:ext cx="28858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928E5A76-3DFA-6D33-E0BA-3CF00AA363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68196" y="3545252"/>
                <a:ext cx="0" cy="1225321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ACE91D2-D926-BA69-1B5C-BBA2978BACDC}"/>
                </a:ext>
              </a:extLst>
            </p:cNvPr>
            <p:cNvCxnSpPr>
              <a:cxnSpLocks/>
            </p:cNvCxnSpPr>
            <p:nvPr/>
          </p:nvCxnSpPr>
          <p:spPr>
            <a:xfrm>
              <a:off x="575218" y="5754096"/>
              <a:ext cx="6190677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2E2D5150-5080-8656-2D44-7906054D79B2}"/>
                </a:ext>
              </a:extLst>
            </p:cNvPr>
            <p:cNvGrpSpPr/>
            <p:nvPr/>
          </p:nvGrpSpPr>
          <p:grpSpPr>
            <a:xfrm>
              <a:off x="6481421" y="4373681"/>
              <a:ext cx="288580" cy="1380407"/>
              <a:chOff x="5227853" y="3545252"/>
              <a:chExt cx="288580" cy="1225321"/>
            </a:xfrm>
          </p:grpSpPr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F8CEA757-D0F0-1BE8-B1CA-1E0293F9BB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27853" y="3545252"/>
                <a:ext cx="28858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01D2C7B3-CE1A-D7B5-FF3B-EB988D29C4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12327" y="3545252"/>
                <a:ext cx="0" cy="1225321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057AA9FB-7C50-C28C-1B8D-D31639AC83DF}"/>
              </a:ext>
            </a:extLst>
          </p:cNvPr>
          <p:cNvSpPr txBox="1">
            <a:spLocks/>
          </p:cNvSpPr>
          <p:nvPr/>
        </p:nvSpPr>
        <p:spPr>
          <a:xfrm>
            <a:off x="-7691157" y="3347712"/>
            <a:ext cx="3089175" cy="1384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 dirty="0">
                <a:solidFill>
                  <a:schemeClr val="accent4"/>
                </a:solidFill>
              </a:rPr>
              <a:t>STAGE 1A</a:t>
            </a:r>
          </a:p>
        </p:txBody>
      </p:sp>
      <p:sp>
        <p:nvSpPr>
          <p:cNvPr id="43" name="Text Placeholder 5">
            <a:extLst>
              <a:ext uri="{FF2B5EF4-FFF2-40B4-BE49-F238E27FC236}">
                <a16:creationId xmlns:a16="http://schemas.microsoft.com/office/drawing/2014/main" id="{8A5E7FD5-0342-5BF5-739B-A508EC744F4C}"/>
              </a:ext>
            </a:extLst>
          </p:cNvPr>
          <p:cNvSpPr txBox="1">
            <a:spLocks/>
          </p:cNvSpPr>
          <p:nvPr/>
        </p:nvSpPr>
        <p:spPr>
          <a:xfrm>
            <a:off x="-3550957" y="3347712"/>
            <a:ext cx="2088000" cy="1384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 dirty="0">
                <a:solidFill>
                  <a:schemeClr val="accent4"/>
                </a:solidFill>
              </a:rPr>
              <a:t>STAGE 1B</a:t>
            </a:r>
          </a:p>
        </p:txBody>
      </p:sp>
      <p:grpSp>
        <p:nvGrpSpPr>
          <p:cNvPr id="44" name="AIR">
            <a:extLst>
              <a:ext uri="{FF2B5EF4-FFF2-40B4-BE49-F238E27FC236}">
                <a16:creationId xmlns:a16="http://schemas.microsoft.com/office/drawing/2014/main" id="{2D30DA92-C688-0684-5E8E-22E9C0DA4272}"/>
              </a:ext>
            </a:extLst>
          </p:cNvPr>
          <p:cNvGrpSpPr/>
          <p:nvPr/>
        </p:nvGrpSpPr>
        <p:grpSpPr>
          <a:xfrm>
            <a:off x="-3550537" y="3563681"/>
            <a:ext cx="1296000" cy="1620000"/>
            <a:chOff x="3745611" y="3563681"/>
            <a:chExt cx="1296000" cy="1620000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97C11FD-E878-AC40-6D04-2BBE4106BEF2}"/>
                </a:ext>
              </a:extLst>
            </p:cNvPr>
            <p:cNvSpPr/>
            <p:nvPr/>
          </p:nvSpPr>
          <p:spPr>
            <a:xfrm>
              <a:off x="3745611" y="3563681"/>
              <a:ext cx="1296000" cy="1620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827999" rtlCol="0" anchor="t" anchorCtr="0"/>
            <a:lstStyle/>
            <a:p>
              <a:pPr algn="ctr"/>
              <a:r>
                <a:rPr lang="en-US" sz="1100" dirty="0">
                  <a:solidFill>
                    <a:schemeClr val="accent2"/>
                  </a:solidFill>
                </a:rPr>
                <a:t>COMPRESSED </a:t>
              </a:r>
              <a:br>
                <a:rPr lang="en-US" sz="1100" dirty="0">
                  <a:solidFill>
                    <a:schemeClr val="accent2"/>
                  </a:solidFill>
                </a:rPr>
              </a:br>
              <a:r>
                <a:rPr lang="en-US" sz="1100" dirty="0">
                  <a:solidFill>
                    <a:schemeClr val="accent2"/>
                  </a:solidFill>
                </a:rPr>
                <a:t>AIR RECOVERY</a:t>
              </a:r>
            </a:p>
          </p:txBody>
        </p:sp>
        <p:pic>
          <p:nvPicPr>
            <p:cNvPr id="46" name="Air">
              <a:extLst>
                <a:ext uri="{FF2B5EF4-FFF2-40B4-BE49-F238E27FC236}">
                  <a16:creationId xmlns:a16="http://schemas.microsoft.com/office/drawing/2014/main" id="{AB4080A1-3027-8FBF-8068-7B9E2126485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4087475" y="3728761"/>
              <a:ext cx="612272" cy="612272"/>
            </a:xfrm>
            <a:prstGeom prst="rect">
              <a:avLst/>
            </a:prstGeom>
          </p:spPr>
        </p:pic>
      </p:grpSp>
      <p:grpSp>
        <p:nvGrpSpPr>
          <p:cNvPr id="47" name="OIL">
            <a:extLst>
              <a:ext uri="{FF2B5EF4-FFF2-40B4-BE49-F238E27FC236}">
                <a16:creationId xmlns:a16="http://schemas.microsoft.com/office/drawing/2014/main" id="{D2A44559-7535-597D-991A-0C2DEFEA7A90}"/>
              </a:ext>
            </a:extLst>
          </p:cNvPr>
          <p:cNvGrpSpPr/>
          <p:nvPr/>
        </p:nvGrpSpPr>
        <p:grpSpPr>
          <a:xfrm>
            <a:off x="-6256729" y="3563681"/>
            <a:ext cx="1296000" cy="1620000"/>
            <a:chOff x="2302055" y="3563681"/>
            <a:chExt cx="1296000" cy="1620000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F0DA09E5-506A-343F-A780-EF9DCC3A3404}"/>
                </a:ext>
              </a:extLst>
            </p:cNvPr>
            <p:cNvSpPr/>
            <p:nvPr/>
          </p:nvSpPr>
          <p:spPr>
            <a:xfrm>
              <a:off x="2302055" y="3563681"/>
              <a:ext cx="1296000" cy="1620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827999" rtlCol="0" anchor="t" anchorCtr="0"/>
            <a:lstStyle/>
            <a:p>
              <a:pPr algn="ctr"/>
              <a:r>
                <a:rPr lang="en-US" sz="1100" dirty="0">
                  <a:solidFill>
                    <a:schemeClr val="accent2"/>
                  </a:solidFill>
                </a:rPr>
                <a:t>OIL </a:t>
              </a:r>
              <a:br>
                <a:rPr lang="en-US" sz="1100" dirty="0">
                  <a:solidFill>
                    <a:schemeClr val="accent2"/>
                  </a:solidFill>
                </a:rPr>
              </a:br>
              <a:r>
                <a:rPr lang="en-US" sz="1100" dirty="0">
                  <a:solidFill>
                    <a:schemeClr val="accent2"/>
                  </a:solidFill>
                </a:rPr>
                <a:t>COOLING</a:t>
              </a:r>
            </a:p>
          </p:txBody>
        </p:sp>
        <p:pic>
          <p:nvPicPr>
            <p:cNvPr id="49" name="Oil Cooling">
              <a:extLst>
                <a:ext uri="{FF2B5EF4-FFF2-40B4-BE49-F238E27FC236}">
                  <a16:creationId xmlns:a16="http://schemas.microsoft.com/office/drawing/2014/main" id="{D00AD879-C45A-7BF4-0FEA-18B27F073A0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643919" y="3728761"/>
              <a:ext cx="612272" cy="612272"/>
            </a:xfrm>
            <a:prstGeom prst="rect">
              <a:avLst/>
            </a:prstGeom>
          </p:spPr>
        </p:pic>
      </p:grpSp>
      <p:grpSp>
        <p:nvGrpSpPr>
          <p:cNvPr id="50" name="CONDENSER">
            <a:extLst>
              <a:ext uri="{FF2B5EF4-FFF2-40B4-BE49-F238E27FC236}">
                <a16:creationId xmlns:a16="http://schemas.microsoft.com/office/drawing/2014/main" id="{2A0B39AE-2581-4192-71BD-C5B81AA29DAF}"/>
              </a:ext>
            </a:extLst>
          </p:cNvPr>
          <p:cNvGrpSpPr/>
          <p:nvPr/>
        </p:nvGrpSpPr>
        <p:grpSpPr>
          <a:xfrm>
            <a:off x="-7700285" y="3563681"/>
            <a:ext cx="1296000" cy="1620000"/>
            <a:chOff x="858499" y="3563681"/>
            <a:chExt cx="1296000" cy="1620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6096A4BD-C3AB-FC90-4535-42CA2966E21E}"/>
                </a:ext>
              </a:extLst>
            </p:cNvPr>
            <p:cNvSpPr/>
            <p:nvPr/>
          </p:nvSpPr>
          <p:spPr>
            <a:xfrm>
              <a:off x="858499" y="3563681"/>
              <a:ext cx="1296000" cy="1620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827999" rtlCol="0" anchor="t" anchorCtr="0"/>
            <a:lstStyle/>
            <a:p>
              <a:pPr algn="ctr"/>
              <a:r>
                <a:rPr lang="en-US" sz="1100" dirty="0">
                  <a:solidFill>
                    <a:schemeClr val="accent2"/>
                  </a:solidFill>
                </a:rPr>
                <a:t>CONDENSER</a:t>
              </a:r>
            </a:p>
          </p:txBody>
        </p:sp>
        <p:pic>
          <p:nvPicPr>
            <p:cNvPr id="52" name="Condenser">
              <a:extLst>
                <a:ext uri="{FF2B5EF4-FFF2-40B4-BE49-F238E27FC236}">
                  <a16:creationId xmlns:a16="http://schemas.microsoft.com/office/drawing/2014/main" id="{30B79460-1FF3-5881-0869-8E4B8A75C7F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200363" y="3728761"/>
              <a:ext cx="612272" cy="612272"/>
            </a:xfrm>
            <a:prstGeom prst="rect">
              <a:avLst/>
            </a:prstGeom>
          </p:spPr>
        </p:pic>
      </p:grpSp>
      <p:sp>
        <p:nvSpPr>
          <p:cNvPr id="60" name="textbox">
            <a:extLst>
              <a:ext uri="{FF2B5EF4-FFF2-40B4-BE49-F238E27FC236}">
                <a16:creationId xmlns:a16="http://schemas.microsoft.com/office/drawing/2014/main" id="{15605184-3BB2-C3DD-7A6A-37C33D51DD22}"/>
              </a:ext>
            </a:extLst>
          </p:cNvPr>
          <p:cNvSpPr/>
          <p:nvPr/>
        </p:nvSpPr>
        <p:spPr>
          <a:xfrm>
            <a:off x="8492332" y="5876412"/>
            <a:ext cx="3140867" cy="5078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spAutoFit/>
          </a:bodyPr>
          <a:lstStyle/>
          <a:p>
            <a:pPr defTabSz="720000">
              <a:spcAft>
                <a:spcPts val="1800"/>
              </a:spcAft>
            </a:pPr>
            <a:r>
              <a:rPr lang="en-US" sz="1100" b="1" dirty="0">
                <a:solidFill>
                  <a:schemeClr val="tx1"/>
                </a:solidFill>
              </a:rPr>
              <a:t>ESC</a:t>
            </a:r>
            <a:r>
              <a:rPr lang="en-US" sz="1100" dirty="0">
                <a:solidFill>
                  <a:schemeClr val="tx1"/>
                </a:solidFill>
              </a:rPr>
              <a:t>s	NSW Energy Savings Certificates</a:t>
            </a:r>
            <a:br>
              <a:rPr lang="en-US" sz="1100" dirty="0">
                <a:solidFill>
                  <a:schemeClr val="tx1"/>
                </a:solidFill>
              </a:rPr>
            </a:br>
            <a:r>
              <a:rPr lang="en-US" sz="1100" b="1" dirty="0">
                <a:solidFill>
                  <a:schemeClr val="tx1"/>
                </a:solidFill>
              </a:rPr>
              <a:t>VEEC</a:t>
            </a:r>
            <a:r>
              <a:rPr lang="en-US" sz="1100" dirty="0">
                <a:solidFill>
                  <a:schemeClr val="tx1"/>
                </a:solidFill>
              </a:rPr>
              <a:t>s	Victorian Energy Efficiency Certificates </a:t>
            </a:r>
            <a:br>
              <a:rPr lang="en-US" sz="1100" dirty="0">
                <a:solidFill>
                  <a:schemeClr val="tx1"/>
                </a:solidFill>
              </a:rPr>
            </a:br>
            <a:r>
              <a:rPr lang="en-US" sz="1100" b="1" dirty="0">
                <a:solidFill>
                  <a:schemeClr val="tx1"/>
                </a:solidFill>
              </a:rPr>
              <a:t>ACCU</a:t>
            </a:r>
            <a:r>
              <a:rPr lang="en-US" sz="1100" dirty="0">
                <a:solidFill>
                  <a:schemeClr val="tx1"/>
                </a:solidFill>
              </a:rPr>
              <a:t>s	Australian Carbon Credit Units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43C2510-FA3E-76A5-AE8D-762F267B16CB}"/>
              </a:ext>
            </a:extLst>
          </p:cNvPr>
          <p:cNvGrpSpPr/>
          <p:nvPr/>
        </p:nvGrpSpPr>
        <p:grpSpPr>
          <a:xfrm>
            <a:off x="5135562" y="2467571"/>
            <a:ext cx="6552467" cy="2334610"/>
            <a:chOff x="5135562" y="2467571"/>
            <a:chExt cx="6552467" cy="2334610"/>
          </a:xfrm>
        </p:grpSpPr>
        <p:sp>
          <p:nvSpPr>
            <p:cNvPr id="3" name="textbox">
              <a:extLst>
                <a:ext uri="{FF2B5EF4-FFF2-40B4-BE49-F238E27FC236}">
                  <a16:creationId xmlns:a16="http://schemas.microsoft.com/office/drawing/2014/main" id="{DA3507B3-E8C0-B6FA-9BD8-BC8466663AC7}"/>
                </a:ext>
              </a:extLst>
            </p:cNvPr>
            <p:cNvSpPr/>
            <p:nvPr/>
          </p:nvSpPr>
          <p:spPr>
            <a:xfrm>
              <a:off x="5135562" y="2467571"/>
              <a:ext cx="5519738" cy="3077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>
              <a:spAutoFit/>
            </a:bodyPr>
            <a:lstStyle/>
            <a:p>
              <a:pPr>
                <a:spcAft>
                  <a:spcPts val="3000"/>
                </a:spcAft>
              </a:pPr>
              <a:r>
                <a:rPr lang="en-US" sz="2000" dirty="0">
                  <a:solidFill>
                    <a:schemeClr val="tx1"/>
                  </a:solidFill>
                  <a:latin typeface="+mj-lt"/>
                </a:rPr>
                <a:t>Utility Savings + Incentives</a:t>
              </a:r>
              <a:endParaRPr lang="en-US" sz="2000" b="1" dirty="0">
                <a:solidFill>
                  <a:schemeClr val="tx1"/>
                </a:solidFill>
                <a:latin typeface="+mj-lt"/>
              </a:endParaRP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19D1F4A-2220-4D79-58BC-6A910E85A73F}"/>
                </a:ext>
              </a:extLst>
            </p:cNvPr>
            <p:cNvCxnSpPr>
              <a:cxnSpLocks/>
            </p:cNvCxnSpPr>
            <p:nvPr/>
          </p:nvCxnSpPr>
          <p:spPr>
            <a:xfrm>
              <a:off x="5135562" y="3173004"/>
              <a:ext cx="6497638" cy="0"/>
            </a:xfrm>
            <a:prstGeom prst="line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">
              <a:extLst>
                <a:ext uri="{FF2B5EF4-FFF2-40B4-BE49-F238E27FC236}">
                  <a16:creationId xmlns:a16="http://schemas.microsoft.com/office/drawing/2014/main" id="{431A75E2-E24F-25A7-F759-F3EA72AACDC6}"/>
                </a:ext>
              </a:extLst>
            </p:cNvPr>
            <p:cNvSpPr/>
            <p:nvPr/>
          </p:nvSpPr>
          <p:spPr>
            <a:xfrm>
              <a:off x="5135562" y="3391054"/>
              <a:ext cx="2827338" cy="3077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>
              <a:spAutoFit/>
            </a:bodyPr>
            <a:lstStyle/>
            <a:p>
              <a:pPr>
                <a:spcAft>
                  <a:spcPts val="3000"/>
                </a:spcAft>
              </a:pPr>
              <a:r>
                <a:rPr lang="en-US" sz="2000" b="1" dirty="0">
                  <a:solidFill>
                    <a:schemeClr val="tx1"/>
                  </a:solidFill>
                  <a:latin typeface="+mj-lt"/>
                </a:rPr>
                <a:t>2 years</a:t>
              </a:r>
              <a:endParaRPr lang="en-US" sz="1600" b="1" dirty="0">
                <a:solidFill>
                  <a:schemeClr val="tx1"/>
                </a:solidFill>
                <a:latin typeface="+mj-lt"/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1181502-816A-6146-A38C-DAD256CD196D}"/>
                </a:ext>
              </a:extLst>
            </p:cNvPr>
            <p:cNvCxnSpPr>
              <a:cxnSpLocks/>
            </p:cNvCxnSpPr>
            <p:nvPr/>
          </p:nvCxnSpPr>
          <p:spPr>
            <a:xfrm>
              <a:off x="5135562" y="3909604"/>
              <a:ext cx="6497638" cy="0"/>
            </a:xfrm>
            <a:prstGeom prst="line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">
              <a:extLst>
                <a:ext uri="{FF2B5EF4-FFF2-40B4-BE49-F238E27FC236}">
                  <a16:creationId xmlns:a16="http://schemas.microsoft.com/office/drawing/2014/main" id="{21C96933-F6EA-15F0-D9A4-54D2C41DB37E}"/>
                </a:ext>
              </a:extLst>
            </p:cNvPr>
            <p:cNvSpPr/>
            <p:nvPr/>
          </p:nvSpPr>
          <p:spPr>
            <a:xfrm>
              <a:off x="5135562" y="4205687"/>
              <a:ext cx="2827338" cy="3077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>
              <a:spAutoFit/>
            </a:bodyPr>
            <a:lstStyle/>
            <a:p>
              <a:pPr>
                <a:spcAft>
                  <a:spcPts val="3000"/>
                </a:spcAft>
              </a:pPr>
              <a:r>
                <a:rPr lang="en-US" sz="2000" b="1" dirty="0">
                  <a:solidFill>
                    <a:schemeClr val="tx1"/>
                  </a:solidFill>
                  <a:latin typeface="+mj-lt"/>
                </a:rPr>
                <a:t>~$150,000</a:t>
              </a:r>
              <a:endParaRPr lang="en-US" sz="1600" b="1" dirty="0">
                <a:solidFill>
                  <a:schemeClr val="tx1"/>
                </a:solidFill>
                <a:latin typeface="+mj-lt"/>
              </a:endParaRP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9336307-6EB6-280C-9081-774610FBF87F}"/>
                </a:ext>
              </a:extLst>
            </p:cNvPr>
            <p:cNvCxnSpPr>
              <a:cxnSpLocks/>
            </p:cNvCxnSpPr>
            <p:nvPr/>
          </p:nvCxnSpPr>
          <p:spPr>
            <a:xfrm>
              <a:off x="5135562" y="4802181"/>
              <a:ext cx="6497638" cy="0"/>
            </a:xfrm>
            <a:prstGeom prst="line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1A4B4A7-0C02-66D8-20CB-2E7261CD16E1}"/>
                </a:ext>
              </a:extLst>
            </p:cNvPr>
            <p:cNvGrpSpPr/>
            <p:nvPr/>
          </p:nvGrpSpPr>
          <p:grpSpPr>
            <a:xfrm>
              <a:off x="8492331" y="3403754"/>
              <a:ext cx="3195698" cy="1167487"/>
              <a:chOff x="7738949" y="3789546"/>
              <a:chExt cx="3856010" cy="1167487"/>
            </a:xfrm>
          </p:grpSpPr>
          <p:sp>
            <p:nvSpPr>
              <p:cNvPr id="13" name="textbox">
                <a:extLst>
                  <a:ext uri="{FF2B5EF4-FFF2-40B4-BE49-F238E27FC236}">
                    <a16:creationId xmlns:a16="http://schemas.microsoft.com/office/drawing/2014/main" id="{1857C053-0D86-3EBD-05D4-4D53F235DEA8}"/>
                  </a:ext>
                </a:extLst>
              </p:cNvPr>
              <p:cNvSpPr/>
              <p:nvPr/>
            </p:nvSpPr>
            <p:spPr>
              <a:xfrm>
                <a:off x="7738949" y="3789546"/>
                <a:ext cx="3856010" cy="21544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1800"/>
                  </a:spcAft>
                </a:pPr>
                <a:r>
                  <a:rPr lang="en-US" sz="1400" dirty="0">
                    <a:solidFill>
                      <a:schemeClr val="tx1"/>
                    </a:solidFill>
                    <a:latin typeface="+mj-lt"/>
                  </a:rPr>
                  <a:t>Approximate payback</a:t>
                </a:r>
              </a:p>
            </p:txBody>
          </p:sp>
          <p:sp>
            <p:nvSpPr>
              <p:cNvPr id="14" name="textbox">
                <a:extLst>
                  <a:ext uri="{FF2B5EF4-FFF2-40B4-BE49-F238E27FC236}">
                    <a16:creationId xmlns:a16="http://schemas.microsoft.com/office/drawing/2014/main" id="{1FCF79E6-0A45-DF97-48EC-841F8A7B5608}"/>
                  </a:ext>
                </a:extLst>
              </p:cNvPr>
              <p:cNvSpPr/>
              <p:nvPr/>
            </p:nvSpPr>
            <p:spPr>
              <a:xfrm>
                <a:off x="7738950" y="4526146"/>
                <a:ext cx="3856009" cy="43088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1800"/>
                  </a:spcAft>
                </a:pPr>
                <a:r>
                  <a:rPr lang="en-US" sz="1400" dirty="0">
                    <a:solidFill>
                      <a:schemeClr val="tx1"/>
                    </a:solidFill>
                    <a:latin typeface="+mj-lt"/>
                  </a:rPr>
                  <a:t>Benefit from energy efficiency certificates (ESCs)</a:t>
                </a:r>
              </a:p>
            </p:txBody>
          </p:sp>
        </p:grpSp>
      </p:grpSp>
      <p:sp>
        <p:nvSpPr>
          <p:cNvPr id="15" name="textbox">
            <a:extLst>
              <a:ext uri="{FF2B5EF4-FFF2-40B4-BE49-F238E27FC236}">
                <a16:creationId xmlns:a16="http://schemas.microsoft.com/office/drawing/2014/main" id="{21E5602F-5EA3-F24C-4E02-79DAC0B53B48}"/>
              </a:ext>
            </a:extLst>
          </p:cNvPr>
          <p:cNvSpPr/>
          <p:nvPr/>
        </p:nvSpPr>
        <p:spPr>
          <a:xfrm>
            <a:off x="5135561" y="5876412"/>
            <a:ext cx="3044343" cy="3231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spAutoFit/>
          </a:bodyPr>
          <a:lstStyle/>
          <a:p>
            <a:r>
              <a:rPr lang="en-US" sz="1100" b="1" dirty="0">
                <a:solidFill>
                  <a:schemeClr val="tx1"/>
                </a:solidFill>
                <a:latin typeface="+mj-lt"/>
              </a:rPr>
              <a:t>Eligible incentive mechanisms </a:t>
            </a:r>
          </a:p>
          <a:p>
            <a:pPr>
              <a:spcAft>
                <a:spcPts val="600"/>
              </a:spcAft>
            </a:pPr>
            <a:r>
              <a:rPr lang="en-US" sz="1000" dirty="0">
                <a:solidFill>
                  <a:schemeClr val="tx1"/>
                </a:solidFill>
                <a:latin typeface="+mj-lt"/>
              </a:rPr>
              <a:t>Subject to jurisdictional requirements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2AD2F83-E302-B3D9-CB3F-15A1E41A2BFB}"/>
              </a:ext>
            </a:extLst>
          </p:cNvPr>
          <p:cNvSpPr/>
          <p:nvPr/>
        </p:nvSpPr>
        <p:spPr>
          <a:xfrm flipV="1">
            <a:off x="0" y="-3"/>
            <a:ext cx="12192000" cy="201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A62450-A52A-0E3D-4326-8231F8170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5563" y="592762"/>
            <a:ext cx="11090274" cy="387798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Return on Investment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8D12B0FB-BD04-D521-6ADE-252DA514AB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4574440" cy="6858000"/>
          </a:xfrm>
          <a:prstGeom prst="rect">
            <a:avLst/>
          </a:prstGeom>
        </p:spPr>
      </p:pic>
      <p:sp>
        <p:nvSpPr>
          <p:cNvPr id="7" name="Text Placeholder 24">
            <a:extLst>
              <a:ext uri="{FF2B5EF4-FFF2-40B4-BE49-F238E27FC236}">
                <a16:creationId xmlns:a16="http://schemas.microsoft.com/office/drawing/2014/main" id="{33855145-2C07-9C08-2EBA-A63C693F00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35563" y="1095474"/>
            <a:ext cx="6713537" cy="276999"/>
          </a:xfrm>
        </p:spPr>
        <p:txBody>
          <a:bodyPr/>
          <a:lstStyle/>
          <a:p>
            <a:pPr marL="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/>
                <a:ea typeface="Calibri" pitchFamily="34" charset="-122"/>
                <a:cs typeface="Calibri" pitchFamily="34" charset="-120"/>
              </a:rPr>
              <a:t>Project Cost $450,000</a:t>
            </a:r>
            <a:endParaRPr lang="en-US" sz="11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1463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8E10A5-CF99-55F7-5FE8-F16AEEA1C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4A7B1439-47D5-3F58-116E-0A84528EA2FB}"/>
              </a:ext>
            </a:extLst>
          </p:cNvPr>
          <p:cNvSpPr/>
          <p:nvPr/>
        </p:nvSpPr>
        <p:spPr>
          <a:xfrm>
            <a:off x="0" y="299761"/>
            <a:ext cx="7404100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27FA5AED-9F36-099B-A929-711427A78E21}"/>
              </a:ext>
            </a:extLst>
          </p:cNvPr>
          <p:cNvSpPr/>
          <p:nvPr/>
        </p:nvSpPr>
        <p:spPr>
          <a:xfrm flipV="1">
            <a:off x="0" y="-3"/>
            <a:ext cx="12192000" cy="14604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3F8C2C-BF4F-90F5-463B-DFD7E683C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92762"/>
            <a:ext cx="5333117" cy="387798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Industry Learning</a:t>
            </a: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442E463F-83AA-AD0B-8791-FF655CEC0CE1}"/>
              </a:ext>
            </a:extLst>
          </p:cNvPr>
          <p:cNvSpPr txBox="1">
            <a:spLocks/>
          </p:cNvSpPr>
          <p:nvPr/>
        </p:nvSpPr>
        <p:spPr>
          <a:xfrm>
            <a:off x="550127" y="2460241"/>
            <a:ext cx="4096784" cy="2769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/>
              <a:t>Stage 1 </a:t>
            </a:r>
            <a:r>
              <a:rPr lang="en-US" dirty="0"/>
              <a:t>Non Render</a:t>
            </a:r>
            <a:endParaRPr lang="en-US" sz="2000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401F932-0B81-2161-7C54-6A2A121B8CA5}"/>
              </a:ext>
            </a:extLst>
          </p:cNvPr>
          <p:cNvCxnSpPr>
            <a:cxnSpLocks/>
          </p:cNvCxnSpPr>
          <p:nvPr/>
        </p:nvCxnSpPr>
        <p:spPr>
          <a:xfrm>
            <a:off x="575218" y="2830864"/>
            <a:ext cx="6190677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E6E3C1A-DC79-54AE-8DC6-0F53BAAAF667}"/>
              </a:ext>
            </a:extLst>
          </p:cNvPr>
          <p:cNvGrpSpPr/>
          <p:nvPr/>
        </p:nvGrpSpPr>
        <p:grpSpPr>
          <a:xfrm>
            <a:off x="7880788" y="3202851"/>
            <a:ext cx="3391190" cy="2169411"/>
            <a:chOff x="8225592" y="2613111"/>
            <a:chExt cx="3391190" cy="2169411"/>
          </a:xfrm>
        </p:grpSpPr>
        <p:sp>
          <p:nvSpPr>
            <p:cNvPr id="35" name="textbox">
              <a:extLst>
                <a:ext uri="{FF2B5EF4-FFF2-40B4-BE49-F238E27FC236}">
                  <a16:creationId xmlns:a16="http://schemas.microsoft.com/office/drawing/2014/main" id="{D17850E7-48EA-1B1D-5E54-3070C9D28B81}"/>
                </a:ext>
              </a:extLst>
            </p:cNvPr>
            <p:cNvSpPr/>
            <p:nvPr/>
          </p:nvSpPr>
          <p:spPr>
            <a:xfrm>
              <a:off x="8225592" y="2613111"/>
              <a:ext cx="3391190" cy="2462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>
              <a:spAutoFit/>
            </a:bodyPr>
            <a:lstStyle/>
            <a:p>
              <a:pPr>
                <a:spcAft>
                  <a:spcPts val="3000"/>
                </a:spcAft>
              </a:pPr>
              <a:r>
                <a:rPr lang="en-US" sz="1600" dirty="0">
                  <a:solidFill>
                    <a:schemeClr val="accent2"/>
                  </a:solidFill>
                  <a:latin typeface="+mj-lt"/>
                </a:rPr>
                <a:t>Condensers</a:t>
              </a:r>
              <a:endParaRPr lang="en-US" sz="1200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37" name="textbox">
              <a:extLst>
                <a:ext uri="{FF2B5EF4-FFF2-40B4-BE49-F238E27FC236}">
                  <a16:creationId xmlns:a16="http://schemas.microsoft.com/office/drawing/2014/main" id="{F3ABDD39-464F-B689-15A7-960EBF9F263A}"/>
                </a:ext>
              </a:extLst>
            </p:cNvPr>
            <p:cNvSpPr/>
            <p:nvPr/>
          </p:nvSpPr>
          <p:spPr>
            <a:xfrm>
              <a:off x="8225592" y="3561631"/>
              <a:ext cx="3391190" cy="2462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>
              <a:spAutoFit/>
            </a:bodyPr>
            <a:lstStyle/>
            <a:p>
              <a:pPr>
                <a:spcAft>
                  <a:spcPts val="3000"/>
                </a:spcAft>
              </a:pPr>
              <a:r>
                <a:rPr lang="en-US" sz="1600" dirty="0">
                  <a:solidFill>
                    <a:schemeClr val="accent2"/>
                  </a:solidFill>
                  <a:latin typeface="+mj-lt"/>
                </a:rPr>
                <a:t>Oil coolers </a:t>
              </a:r>
              <a:endParaRPr lang="en-US" sz="1200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39" name="textbox">
              <a:extLst>
                <a:ext uri="{FF2B5EF4-FFF2-40B4-BE49-F238E27FC236}">
                  <a16:creationId xmlns:a16="http://schemas.microsoft.com/office/drawing/2014/main" id="{B54778A6-3583-4C2A-769C-48089F2036EF}"/>
                </a:ext>
              </a:extLst>
            </p:cNvPr>
            <p:cNvSpPr/>
            <p:nvPr/>
          </p:nvSpPr>
          <p:spPr>
            <a:xfrm>
              <a:off x="8225592" y="4536301"/>
              <a:ext cx="3391190" cy="2462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>
              <a:spAutoFit/>
            </a:bodyPr>
            <a:lstStyle/>
            <a:p>
              <a:pPr>
                <a:spcAft>
                  <a:spcPts val="3000"/>
                </a:spcAft>
              </a:pPr>
              <a:r>
                <a:rPr lang="en-US" sz="1600" dirty="0">
                  <a:solidFill>
                    <a:schemeClr val="accent2"/>
                  </a:solidFill>
                  <a:latin typeface="+mj-lt"/>
                  <a:cs typeface="Calibri" pitchFamily="34" charset="-120"/>
                </a:rPr>
                <a:t>Compressed air</a:t>
              </a:r>
              <a:endParaRPr lang="en-US" sz="1200" dirty="0">
                <a:solidFill>
                  <a:schemeClr val="accent2"/>
                </a:solidFill>
                <a:latin typeface="+mj-lt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CB36626-BA14-FCD3-D5B8-6BE8B8FBB862}"/>
              </a:ext>
            </a:extLst>
          </p:cNvPr>
          <p:cNvGrpSpPr/>
          <p:nvPr/>
        </p:nvGrpSpPr>
        <p:grpSpPr>
          <a:xfrm>
            <a:off x="7880788" y="2840334"/>
            <a:ext cx="3391190" cy="2913762"/>
            <a:chOff x="7658980" y="2326794"/>
            <a:chExt cx="3391190" cy="2913762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6E1439C-76D5-DF1E-17AF-7286B10073D2}"/>
                </a:ext>
              </a:extLst>
            </p:cNvPr>
            <p:cNvCxnSpPr>
              <a:cxnSpLocks/>
            </p:cNvCxnSpPr>
            <p:nvPr/>
          </p:nvCxnSpPr>
          <p:spPr>
            <a:xfrm>
              <a:off x="7658980" y="2326794"/>
              <a:ext cx="3391190" cy="0"/>
            </a:xfrm>
            <a:prstGeom prst="line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1045900-9279-0D49-B6C0-098B055C5F9F}"/>
                </a:ext>
              </a:extLst>
            </p:cNvPr>
            <p:cNvCxnSpPr>
              <a:cxnSpLocks/>
            </p:cNvCxnSpPr>
            <p:nvPr/>
          </p:nvCxnSpPr>
          <p:spPr>
            <a:xfrm>
              <a:off x="7658980" y="3298048"/>
              <a:ext cx="3391190" cy="0"/>
            </a:xfrm>
            <a:prstGeom prst="line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9952E7A4-72CB-5A7F-9214-B14E963BBAC5}"/>
                </a:ext>
              </a:extLst>
            </p:cNvPr>
            <p:cNvCxnSpPr>
              <a:cxnSpLocks/>
            </p:cNvCxnSpPr>
            <p:nvPr/>
          </p:nvCxnSpPr>
          <p:spPr>
            <a:xfrm>
              <a:off x="7658980" y="4269302"/>
              <a:ext cx="3391190" cy="0"/>
            </a:xfrm>
            <a:prstGeom prst="line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5877E13-F0C4-EDCA-27FC-CE525F4513D6}"/>
                </a:ext>
              </a:extLst>
            </p:cNvPr>
            <p:cNvCxnSpPr>
              <a:cxnSpLocks/>
            </p:cNvCxnSpPr>
            <p:nvPr/>
          </p:nvCxnSpPr>
          <p:spPr>
            <a:xfrm>
              <a:off x="7658980" y="5240556"/>
              <a:ext cx="3391190" cy="0"/>
            </a:xfrm>
            <a:prstGeom prst="line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2CF69D4C-C86B-4FBF-CD98-9191F7F39F36}"/>
              </a:ext>
            </a:extLst>
          </p:cNvPr>
          <p:cNvCxnSpPr>
            <a:cxnSpLocks/>
          </p:cNvCxnSpPr>
          <p:nvPr/>
        </p:nvCxnSpPr>
        <p:spPr>
          <a:xfrm>
            <a:off x="575218" y="4373681"/>
            <a:ext cx="6190677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EF31B64-1B65-20E4-30DC-53EF8853914E}"/>
              </a:ext>
            </a:extLst>
          </p:cNvPr>
          <p:cNvGrpSpPr/>
          <p:nvPr/>
        </p:nvGrpSpPr>
        <p:grpSpPr>
          <a:xfrm>
            <a:off x="574378" y="4373681"/>
            <a:ext cx="6195623" cy="1380415"/>
            <a:chOff x="574378" y="4373681"/>
            <a:chExt cx="6195623" cy="1380415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A9F2CE5E-0D3E-9EED-32F8-295317CB94D7}"/>
                </a:ext>
              </a:extLst>
            </p:cNvPr>
            <p:cNvGrpSpPr/>
            <p:nvPr/>
          </p:nvGrpSpPr>
          <p:grpSpPr>
            <a:xfrm>
              <a:off x="574378" y="4373681"/>
              <a:ext cx="289420" cy="1380405"/>
              <a:chOff x="1768196" y="3545252"/>
              <a:chExt cx="289420" cy="1225321"/>
            </a:xfrm>
          </p:grpSpPr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84BA690B-2C51-0D4A-A081-5074E59EE9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69036" y="3545252"/>
                <a:ext cx="28858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7B3B1EEB-71A9-2E2C-D2B3-88C4D579CF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68196" y="3545252"/>
                <a:ext cx="0" cy="1225321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9B00F760-E305-7E2A-B663-27BA48FAED0A}"/>
                </a:ext>
              </a:extLst>
            </p:cNvPr>
            <p:cNvCxnSpPr>
              <a:cxnSpLocks/>
            </p:cNvCxnSpPr>
            <p:nvPr/>
          </p:nvCxnSpPr>
          <p:spPr>
            <a:xfrm>
              <a:off x="575218" y="5754096"/>
              <a:ext cx="6190677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34B1B99D-359A-F249-F2DA-146691B058D1}"/>
                </a:ext>
              </a:extLst>
            </p:cNvPr>
            <p:cNvGrpSpPr/>
            <p:nvPr/>
          </p:nvGrpSpPr>
          <p:grpSpPr>
            <a:xfrm>
              <a:off x="6481421" y="4373681"/>
              <a:ext cx="288580" cy="1380407"/>
              <a:chOff x="5227853" y="3545252"/>
              <a:chExt cx="288580" cy="1225321"/>
            </a:xfrm>
          </p:grpSpPr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27E6EEB0-CE56-ADB6-25C0-B861FB4E73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27853" y="3545252"/>
                <a:ext cx="28858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97402177-0A38-4BB2-9B6D-0BA62E6511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12327" y="3545252"/>
                <a:ext cx="0" cy="1225321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7" name="Text Placeholder 5">
            <a:extLst>
              <a:ext uri="{FF2B5EF4-FFF2-40B4-BE49-F238E27FC236}">
                <a16:creationId xmlns:a16="http://schemas.microsoft.com/office/drawing/2014/main" id="{A5A7BDAF-24F9-BB7D-8B61-F27F64E8BBBE}"/>
              </a:ext>
            </a:extLst>
          </p:cNvPr>
          <p:cNvSpPr txBox="1">
            <a:spLocks/>
          </p:cNvSpPr>
          <p:nvPr/>
        </p:nvSpPr>
        <p:spPr>
          <a:xfrm>
            <a:off x="867627" y="3347712"/>
            <a:ext cx="3089175" cy="1384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 dirty="0">
                <a:solidFill>
                  <a:schemeClr val="accent4"/>
                </a:solidFill>
              </a:rPr>
              <a:t>STAGE 1A</a:t>
            </a:r>
          </a:p>
        </p:txBody>
      </p:sp>
      <p:sp>
        <p:nvSpPr>
          <p:cNvPr id="88" name="Text Placeholder 5">
            <a:extLst>
              <a:ext uri="{FF2B5EF4-FFF2-40B4-BE49-F238E27FC236}">
                <a16:creationId xmlns:a16="http://schemas.microsoft.com/office/drawing/2014/main" id="{7B3F0246-E6DE-0400-68A5-940209952B15}"/>
              </a:ext>
            </a:extLst>
          </p:cNvPr>
          <p:cNvSpPr txBox="1">
            <a:spLocks/>
          </p:cNvSpPr>
          <p:nvPr/>
        </p:nvSpPr>
        <p:spPr>
          <a:xfrm>
            <a:off x="5007827" y="3347712"/>
            <a:ext cx="2088000" cy="1384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 dirty="0">
                <a:solidFill>
                  <a:schemeClr val="accent4"/>
                </a:solidFill>
              </a:rPr>
              <a:t>STAGE 1B</a:t>
            </a:r>
          </a:p>
        </p:txBody>
      </p:sp>
      <p:pic>
        <p:nvPicPr>
          <p:cNvPr id="98" name="Picture 97">
            <a:extLst>
              <a:ext uri="{FF2B5EF4-FFF2-40B4-BE49-F238E27FC236}">
                <a16:creationId xmlns:a16="http://schemas.microsoft.com/office/drawing/2014/main" id="{C17411BC-7E7F-6958-DC1E-712B40A39E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397438" y="0"/>
            <a:ext cx="4574440" cy="6858000"/>
          </a:xfrm>
          <a:prstGeom prst="rect">
            <a:avLst/>
          </a:prstGeom>
        </p:spPr>
      </p:pic>
      <p:grpSp>
        <p:nvGrpSpPr>
          <p:cNvPr id="105" name="Group 104">
            <a:extLst>
              <a:ext uri="{FF2B5EF4-FFF2-40B4-BE49-F238E27FC236}">
                <a16:creationId xmlns:a16="http://schemas.microsoft.com/office/drawing/2014/main" id="{F6AA6F78-702A-04F5-C2B5-5750B303F936}"/>
              </a:ext>
            </a:extLst>
          </p:cNvPr>
          <p:cNvGrpSpPr/>
          <p:nvPr/>
        </p:nvGrpSpPr>
        <p:grpSpPr>
          <a:xfrm>
            <a:off x="7404100" y="0"/>
            <a:ext cx="4787900" cy="1460497"/>
            <a:chOff x="7404100" y="0"/>
            <a:chExt cx="4787900" cy="1460497"/>
          </a:xfrm>
        </p:grpSpPr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88728AB8-B997-1F3D-20F3-EFDB7F50C335}"/>
                </a:ext>
              </a:extLst>
            </p:cNvPr>
            <p:cNvSpPr/>
            <p:nvPr/>
          </p:nvSpPr>
          <p:spPr>
            <a:xfrm>
              <a:off x="7404100" y="0"/>
              <a:ext cx="4787900" cy="146049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Text Placeholder 3">
              <a:extLst>
                <a:ext uri="{FF2B5EF4-FFF2-40B4-BE49-F238E27FC236}">
                  <a16:creationId xmlns:a16="http://schemas.microsoft.com/office/drawing/2014/main" id="{5362ECE4-8F9E-B782-9BB4-092E6812E969}"/>
                </a:ext>
              </a:extLst>
            </p:cNvPr>
            <p:cNvSpPr txBox="1">
              <a:spLocks/>
            </p:cNvSpPr>
            <p:nvPr/>
          </p:nvSpPr>
          <p:spPr>
            <a:xfrm>
              <a:off x="7880789" y="540439"/>
              <a:ext cx="3834520" cy="492443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US" sz="1600" dirty="0">
                  <a:solidFill>
                    <a:srgbClr val="FFFFFF"/>
                  </a:solidFill>
                </a:rPr>
                <a:t>Doing Stage 1 first lowers the equipment size and running cost of Stage 2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46F23F8-C414-5F8F-80E2-148D9C5515FE}"/>
              </a:ext>
            </a:extLst>
          </p:cNvPr>
          <p:cNvGrpSpPr/>
          <p:nvPr/>
        </p:nvGrpSpPr>
        <p:grpSpPr>
          <a:xfrm>
            <a:off x="7754939" y="2078868"/>
            <a:ext cx="3697364" cy="648000"/>
            <a:chOff x="7754939" y="2078868"/>
            <a:chExt cx="3697364" cy="648000"/>
          </a:xfrm>
        </p:grpSpPr>
        <p:sp>
          <p:nvSpPr>
            <p:cNvPr id="49" name="textbox">
              <a:extLst>
                <a:ext uri="{FF2B5EF4-FFF2-40B4-BE49-F238E27FC236}">
                  <a16:creationId xmlns:a16="http://schemas.microsoft.com/office/drawing/2014/main" id="{D4F3CD87-FFF8-2EAA-3588-C3FC9940AB28}"/>
                </a:ext>
              </a:extLst>
            </p:cNvPr>
            <p:cNvSpPr/>
            <p:nvPr/>
          </p:nvSpPr>
          <p:spPr>
            <a:xfrm>
              <a:off x="8553465" y="2176861"/>
              <a:ext cx="2898838" cy="53860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b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000" dirty="0">
                  <a:solidFill>
                    <a:schemeClr val="accent2"/>
                  </a:solidFill>
                  <a:latin typeface="+mj-lt"/>
                </a:rPr>
                <a:t>NO ACTIVE HEAT PUMP REQUIRED</a:t>
              </a:r>
            </a:p>
            <a:p>
              <a:pPr>
                <a:spcAft>
                  <a:spcPts val="1000"/>
                </a:spcAft>
              </a:pPr>
              <a:r>
                <a:rPr lang="en-US" sz="2000" b="1" dirty="0">
                  <a:solidFill>
                    <a:schemeClr val="accent2"/>
                  </a:solidFill>
                  <a:latin typeface="+mj-lt"/>
                </a:rPr>
                <a:t>Passive recovery from</a:t>
              </a:r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273DAC9E-FA84-F3C1-497C-60E3E5A492B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754939" y="2078868"/>
              <a:ext cx="648000" cy="6480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C22662E-F223-EA5D-05E5-DA61C406D018}"/>
              </a:ext>
            </a:extLst>
          </p:cNvPr>
          <p:cNvGrpSpPr/>
          <p:nvPr/>
        </p:nvGrpSpPr>
        <p:grpSpPr>
          <a:xfrm>
            <a:off x="13819604" y="2089240"/>
            <a:ext cx="3549756" cy="3664856"/>
            <a:chOff x="7731038" y="2089240"/>
            <a:chExt cx="3549756" cy="3664856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30E0262-CE83-9335-1E13-6278B718E20E}"/>
                </a:ext>
              </a:extLst>
            </p:cNvPr>
            <p:cNvGrpSpPr/>
            <p:nvPr/>
          </p:nvGrpSpPr>
          <p:grpSpPr>
            <a:xfrm>
              <a:off x="7889604" y="3202851"/>
              <a:ext cx="3391190" cy="2169411"/>
              <a:chOff x="8225592" y="2613111"/>
              <a:chExt cx="3391190" cy="2169411"/>
            </a:xfrm>
          </p:grpSpPr>
          <p:sp>
            <p:nvSpPr>
              <p:cNvPr id="18" name="textbox">
                <a:extLst>
                  <a:ext uri="{FF2B5EF4-FFF2-40B4-BE49-F238E27FC236}">
                    <a16:creationId xmlns:a16="http://schemas.microsoft.com/office/drawing/2014/main" id="{65840365-378F-BE68-9F25-EEB9A8B88549}"/>
                  </a:ext>
                </a:extLst>
              </p:cNvPr>
              <p:cNvSpPr/>
              <p:nvPr/>
            </p:nvSpPr>
            <p:spPr>
              <a:xfrm>
                <a:off x="8225592" y="2613111"/>
                <a:ext cx="3391190" cy="24622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3000"/>
                  </a:spcAft>
                </a:pPr>
                <a:r>
                  <a:rPr lang="en-US" sz="1600" dirty="0">
                    <a:solidFill>
                      <a:schemeClr val="tx1"/>
                    </a:solidFill>
                    <a:latin typeface="+mj-lt"/>
                  </a:rPr>
                  <a:t>Less capacity </a:t>
                </a:r>
              </a:p>
            </p:txBody>
          </p:sp>
          <p:sp>
            <p:nvSpPr>
              <p:cNvPr id="19" name="textbox">
                <a:extLst>
                  <a:ext uri="{FF2B5EF4-FFF2-40B4-BE49-F238E27FC236}">
                    <a16:creationId xmlns:a16="http://schemas.microsoft.com/office/drawing/2014/main" id="{68D9F670-DAD1-E07F-4722-91E4A9B04E6C}"/>
                  </a:ext>
                </a:extLst>
              </p:cNvPr>
              <p:cNvSpPr/>
              <p:nvPr/>
            </p:nvSpPr>
            <p:spPr>
              <a:xfrm>
                <a:off x="8225592" y="3561631"/>
                <a:ext cx="3391190" cy="24622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3000"/>
                  </a:spcAft>
                </a:pPr>
                <a:r>
                  <a:rPr lang="en-US" sz="1600" dirty="0">
                    <a:solidFill>
                      <a:schemeClr val="tx1"/>
                    </a:solidFill>
                    <a:latin typeface="+mj-lt"/>
                  </a:rPr>
                  <a:t>Lower capital cost </a:t>
                </a:r>
                <a:endParaRPr lang="en-US" sz="1200" dirty="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0" name="textbox">
                <a:extLst>
                  <a:ext uri="{FF2B5EF4-FFF2-40B4-BE49-F238E27FC236}">
                    <a16:creationId xmlns:a16="http://schemas.microsoft.com/office/drawing/2014/main" id="{26EAF73E-330D-54C7-BF62-451D82B39B41}"/>
                  </a:ext>
                </a:extLst>
              </p:cNvPr>
              <p:cNvSpPr/>
              <p:nvPr/>
            </p:nvSpPr>
            <p:spPr>
              <a:xfrm>
                <a:off x="8225592" y="4536301"/>
                <a:ext cx="3391190" cy="24622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3000"/>
                  </a:spcAft>
                </a:pPr>
                <a:r>
                  <a:rPr lang="en-US" sz="1600" dirty="0">
                    <a:solidFill>
                      <a:schemeClr val="tx1"/>
                    </a:solidFill>
                    <a:latin typeface="+mj-lt"/>
                    <a:cs typeface="Calibri" pitchFamily="34" charset="-120"/>
                  </a:rPr>
                  <a:t>Lower running cost</a:t>
                </a:r>
                <a:endParaRPr lang="en-US" sz="1200" dirty="0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45B88E2-911C-8DD8-4693-20B864105E1C}"/>
                </a:ext>
              </a:extLst>
            </p:cNvPr>
            <p:cNvGrpSpPr/>
            <p:nvPr/>
          </p:nvGrpSpPr>
          <p:grpSpPr>
            <a:xfrm>
              <a:off x="7889604" y="2840334"/>
              <a:ext cx="3391190" cy="2913762"/>
              <a:chOff x="7658980" y="2326794"/>
              <a:chExt cx="3391190" cy="2913762"/>
            </a:xfrm>
          </p:grpSpPr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C6D4DD73-0EBF-A997-747A-21C2AE06E0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58980" y="2326794"/>
                <a:ext cx="3391190" cy="0"/>
              </a:xfrm>
              <a:prstGeom prst="line">
                <a:avLst/>
              </a:prstGeom>
              <a:ln w="9525"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37EE71F3-46BD-BD4F-4062-ACDEFE07BC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58980" y="3298048"/>
                <a:ext cx="3391190" cy="0"/>
              </a:xfrm>
              <a:prstGeom prst="line">
                <a:avLst/>
              </a:prstGeom>
              <a:ln w="9525"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C5D6347A-2B85-40A6-83CD-01E7D25217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58980" y="4269302"/>
                <a:ext cx="3391190" cy="0"/>
              </a:xfrm>
              <a:prstGeom prst="line">
                <a:avLst/>
              </a:prstGeom>
              <a:ln w="9525"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479E4DC7-9AC8-9173-BD30-ABFF37C572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58980" y="5240556"/>
                <a:ext cx="3391190" cy="0"/>
              </a:xfrm>
              <a:prstGeom prst="line">
                <a:avLst/>
              </a:prstGeom>
              <a:ln w="9525"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textbox">
              <a:extLst>
                <a:ext uri="{FF2B5EF4-FFF2-40B4-BE49-F238E27FC236}">
                  <a16:creationId xmlns:a16="http://schemas.microsoft.com/office/drawing/2014/main" id="{86607929-7AD5-C081-81AC-273E56D43AE3}"/>
                </a:ext>
              </a:extLst>
            </p:cNvPr>
            <p:cNvSpPr/>
            <p:nvPr/>
          </p:nvSpPr>
          <p:spPr>
            <a:xfrm>
              <a:off x="8454886" y="2099917"/>
              <a:ext cx="2686328" cy="61555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b" anchorCtr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2000" b="1" dirty="0">
                  <a:solidFill>
                    <a:schemeClr val="tx1"/>
                  </a:solidFill>
                  <a:latin typeface="+mj-lt"/>
                </a:rPr>
                <a:t>Higher baseline temperature requires</a:t>
              </a: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A2591C6-B56D-3F0A-3DA0-D6B2F0AAB27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731038" y="2089240"/>
              <a:ext cx="648000" cy="648000"/>
            </a:xfrm>
            <a:prstGeom prst="rect">
              <a:avLst/>
            </a:prstGeom>
          </p:spPr>
        </p:pic>
      </p:grpSp>
      <p:grpSp>
        <p:nvGrpSpPr>
          <p:cNvPr id="3" name="AIR">
            <a:extLst>
              <a:ext uri="{FF2B5EF4-FFF2-40B4-BE49-F238E27FC236}">
                <a16:creationId xmlns:a16="http://schemas.microsoft.com/office/drawing/2014/main" id="{218C5EDF-2CFF-4E2C-AE39-056AB7E105DB}"/>
              </a:ext>
            </a:extLst>
          </p:cNvPr>
          <p:cNvGrpSpPr/>
          <p:nvPr/>
        </p:nvGrpSpPr>
        <p:grpSpPr>
          <a:xfrm>
            <a:off x="5008247" y="3563681"/>
            <a:ext cx="1296000" cy="1620000"/>
            <a:chOff x="3745611" y="3563681"/>
            <a:chExt cx="1296000" cy="1620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3194A0E-B8F3-AAA7-DEF0-48CC5BCED655}"/>
                </a:ext>
              </a:extLst>
            </p:cNvPr>
            <p:cNvSpPr/>
            <p:nvPr/>
          </p:nvSpPr>
          <p:spPr>
            <a:xfrm>
              <a:off x="3745611" y="3563681"/>
              <a:ext cx="1296000" cy="1620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827999" rtlCol="0" anchor="t" anchorCtr="0"/>
            <a:lstStyle/>
            <a:p>
              <a:pPr algn="ctr"/>
              <a:r>
                <a:rPr lang="en-US" sz="1100" dirty="0">
                  <a:solidFill>
                    <a:schemeClr val="accent2"/>
                  </a:solidFill>
                </a:rPr>
                <a:t>COMPRESSED </a:t>
              </a:r>
              <a:br>
                <a:rPr lang="en-US" sz="1100" dirty="0">
                  <a:solidFill>
                    <a:schemeClr val="accent2"/>
                  </a:solidFill>
                </a:rPr>
              </a:br>
              <a:r>
                <a:rPr lang="en-US" sz="1100" dirty="0">
                  <a:solidFill>
                    <a:schemeClr val="accent2"/>
                  </a:solidFill>
                </a:rPr>
                <a:t>AIR RECOVERY</a:t>
              </a:r>
            </a:p>
          </p:txBody>
        </p:sp>
        <p:pic>
          <p:nvPicPr>
            <p:cNvPr id="5" name="Air">
              <a:extLst>
                <a:ext uri="{FF2B5EF4-FFF2-40B4-BE49-F238E27FC236}">
                  <a16:creationId xmlns:a16="http://schemas.microsoft.com/office/drawing/2014/main" id="{95F152E0-6990-00AA-B197-AB72BEEE30A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4087475" y="3728761"/>
              <a:ext cx="612272" cy="612272"/>
            </a:xfrm>
            <a:prstGeom prst="rect">
              <a:avLst/>
            </a:prstGeom>
          </p:spPr>
        </p:pic>
      </p:grpSp>
      <p:grpSp>
        <p:nvGrpSpPr>
          <p:cNvPr id="6" name="OIL">
            <a:extLst>
              <a:ext uri="{FF2B5EF4-FFF2-40B4-BE49-F238E27FC236}">
                <a16:creationId xmlns:a16="http://schemas.microsoft.com/office/drawing/2014/main" id="{FF86F9D3-0AA8-5839-602E-237656003A08}"/>
              </a:ext>
            </a:extLst>
          </p:cNvPr>
          <p:cNvGrpSpPr/>
          <p:nvPr/>
        </p:nvGrpSpPr>
        <p:grpSpPr>
          <a:xfrm>
            <a:off x="2302055" y="3563681"/>
            <a:ext cx="1296000" cy="1620000"/>
            <a:chOff x="2302055" y="3563681"/>
            <a:chExt cx="1296000" cy="162000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197B77B-1143-E32B-946F-BD4F7BDAAAB0}"/>
                </a:ext>
              </a:extLst>
            </p:cNvPr>
            <p:cNvSpPr/>
            <p:nvPr/>
          </p:nvSpPr>
          <p:spPr>
            <a:xfrm>
              <a:off x="2302055" y="3563681"/>
              <a:ext cx="1296000" cy="1620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827999" rtlCol="0" anchor="t" anchorCtr="0"/>
            <a:lstStyle/>
            <a:p>
              <a:pPr algn="ctr"/>
              <a:r>
                <a:rPr lang="en-US" sz="1100" dirty="0">
                  <a:solidFill>
                    <a:schemeClr val="accent2"/>
                  </a:solidFill>
                </a:rPr>
                <a:t>OIL </a:t>
              </a:r>
              <a:br>
                <a:rPr lang="en-US" sz="1100" dirty="0">
                  <a:solidFill>
                    <a:schemeClr val="accent2"/>
                  </a:solidFill>
                </a:rPr>
              </a:br>
              <a:r>
                <a:rPr lang="en-US" sz="1100" dirty="0">
                  <a:solidFill>
                    <a:schemeClr val="accent2"/>
                  </a:solidFill>
                </a:rPr>
                <a:t>COOLING</a:t>
              </a:r>
            </a:p>
          </p:txBody>
        </p:sp>
        <p:pic>
          <p:nvPicPr>
            <p:cNvPr id="22" name="Oil Cooling">
              <a:extLst>
                <a:ext uri="{FF2B5EF4-FFF2-40B4-BE49-F238E27FC236}">
                  <a16:creationId xmlns:a16="http://schemas.microsoft.com/office/drawing/2014/main" id="{E56F8BA6-8DC7-CA2A-F2F2-86F838259F1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643919" y="3728761"/>
              <a:ext cx="612272" cy="612272"/>
            </a:xfrm>
            <a:prstGeom prst="rect">
              <a:avLst/>
            </a:prstGeom>
          </p:spPr>
        </p:pic>
      </p:grpSp>
      <p:grpSp>
        <p:nvGrpSpPr>
          <p:cNvPr id="23" name="CONDENSER">
            <a:extLst>
              <a:ext uri="{FF2B5EF4-FFF2-40B4-BE49-F238E27FC236}">
                <a16:creationId xmlns:a16="http://schemas.microsoft.com/office/drawing/2014/main" id="{B6C3F3B2-B43C-7036-BA85-0D531C3D3338}"/>
              </a:ext>
            </a:extLst>
          </p:cNvPr>
          <p:cNvGrpSpPr/>
          <p:nvPr/>
        </p:nvGrpSpPr>
        <p:grpSpPr>
          <a:xfrm>
            <a:off x="858499" y="3563681"/>
            <a:ext cx="1296000" cy="1620000"/>
            <a:chOff x="858499" y="3563681"/>
            <a:chExt cx="1296000" cy="162000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ABDE9FF-E109-8CB4-5FAF-DF1A55AC7BCE}"/>
                </a:ext>
              </a:extLst>
            </p:cNvPr>
            <p:cNvSpPr/>
            <p:nvPr/>
          </p:nvSpPr>
          <p:spPr>
            <a:xfrm>
              <a:off x="858499" y="3563681"/>
              <a:ext cx="1296000" cy="1620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827999" rtlCol="0" anchor="t" anchorCtr="0"/>
            <a:lstStyle/>
            <a:p>
              <a:pPr algn="ctr"/>
              <a:r>
                <a:rPr lang="en-US" sz="1100" dirty="0">
                  <a:solidFill>
                    <a:schemeClr val="accent2"/>
                  </a:solidFill>
                </a:rPr>
                <a:t>CONDENSER</a:t>
              </a:r>
            </a:p>
          </p:txBody>
        </p:sp>
        <p:pic>
          <p:nvPicPr>
            <p:cNvPr id="25" name="Condenser">
              <a:extLst>
                <a:ext uri="{FF2B5EF4-FFF2-40B4-BE49-F238E27FC236}">
                  <a16:creationId xmlns:a16="http://schemas.microsoft.com/office/drawing/2014/main" id="{B4B26C88-728B-2B1C-1D07-8948A5670BB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200363" y="3728761"/>
              <a:ext cx="612272" cy="6122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989131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B19397-9086-DBBD-13E9-5910D8319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2A4F04A-780F-6910-708C-5368E8430A19}"/>
              </a:ext>
            </a:extLst>
          </p:cNvPr>
          <p:cNvSpPr/>
          <p:nvPr/>
        </p:nvSpPr>
        <p:spPr>
          <a:xfrm>
            <a:off x="0" y="299761"/>
            <a:ext cx="7404100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AF9E4A42-47F6-D5B0-B5C6-A29923040F52}"/>
              </a:ext>
            </a:extLst>
          </p:cNvPr>
          <p:cNvSpPr/>
          <p:nvPr/>
        </p:nvSpPr>
        <p:spPr>
          <a:xfrm flipV="1">
            <a:off x="0" y="1"/>
            <a:ext cx="12192000" cy="14604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969B2E98-5664-2D31-0777-A8AE41D02941}"/>
              </a:ext>
            </a:extLst>
          </p:cNvPr>
          <p:cNvCxnSpPr>
            <a:cxnSpLocks/>
          </p:cNvCxnSpPr>
          <p:nvPr/>
        </p:nvCxnSpPr>
        <p:spPr>
          <a:xfrm>
            <a:off x="574378" y="4373681"/>
            <a:ext cx="6191517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0AC20C2-A4A4-3D28-3024-DE564F406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92762"/>
            <a:ext cx="5333117" cy="387798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Industry Learning</a:t>
            </a: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8D895335-E692-5E9E-D222-E6B066919FC2}"/>
              </a:ext>
            </a:extLst>
          </p:cNvPr>
          <p:cNvSpPr txBox="1">
            <a:spLocks/>
          </p:cNvSpPr>
          <p:nvPr/>
        </p:nvSpPr>
        <p:spPr>
          <a:xfrm>
            <a:off x="550127" y="2460241"/>
            <a:ext cx="4096784" cy="2769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/>
              <a:t>Stage 2</a:t>
            </a:r>
            <a:endParaRPr lang="en-US" sz="2000" dirty="0"/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587005E5-A7BD-4F03-C783-91697C5640DB}"/>
              </a:ext>
            </a:extLst>
          </p:cNvPr>
          <p:cNvCxnSpPr>
            <a:cxnSpLocks/>
          </p:cNvCxnSpPr>
          <p:nvPr/>
        </p:nvCxnSpPr>
        <p:spPr>
          <a:xfrm>
            <a:off x="575218" y="2829315"/>
            <a:ext cx="6190677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6" name="Group 75">
            <a:extLst>
              <a:ext uri="{FF2B5EF4-FFF2-40B4-BE49-F238E27FC236}">
                <a16:creationId xmlns:a16="http://schemas.microsoft.com/office/drawing/2014/main" id="{0846173F-347F-1BDC-65C1-E66317EF2A3B}"/>
              </a:ext>
            </a:extLst>
          </p:cNvPr>
          <p:cNvGrpSpPr/>
          <p:nvPr/>
        </p:nvGrpSpPr>
        <p:grpSpPr>
          <a:xfrm>
            <a:off x="7404100" y="0"/>
            <a:ext cx="4787900" cy="1460497"/>
            <a:chOff x="7404100" y="0"/>
            <a:chExt cx="4787900" cy="1460497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5514E274-350F-6149-0C63-A8F89C2C17F8}"/>
                </a:ext>
              </a:extLst>
            </p:cNvPr>
            <p:cNvSpPr/>
            <p:nvPr/>
          </p:nvSpPr>
          <p:spPr>
            <a:xfrm>
              <a:off x="7404100" y="0"/>
              <a:ext cx="4787900" cy="146049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Text Placeholder 3">
              <a:extLst>
                <a:ext uri="{FF2B5EF4-FFF2-40B4-BE49-F238E27FC236}">
                  <a16:creationId xmlns:a16="http://schemas.microsoft.com/office/drawing/2014/main" id="{A313028A-AEE4-8AC5-5E22-BE92033BE0D8}"/>
                </a:ext>
              </a:extLst>
            </p:cNvPr>
            <p:cNvSpPr txBox="1">
              <a:spLocks/>
            </p:cNvSpPr>
            <p:nvPr/>
          </p:nvSpPr>
          <p:spPr>
            <a:xfrm>
              <a:off x="7880789" y="540439"/>
              <a:ext cx="3834520" cy="492443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US" sz="1600" dirty="0">
                  <a:solidFill>
                    <a:srgbClr val="FFFFFF"/>
                  </a:solidFill>
                </a:rPr>
                <a:t>Doing Stage 1 first lowers the equipment size and running cost of Stage 2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AA953C5-7324-141F-62CB-22C321F9838D}"/>
              </a:ext>
            </a:extLst>
          </p:cNvPr>
          <p:cNvGrpSpPr/>
          <p:nvPr/>
        </p:nvGrpSpPr>
        <p:grpSpPr>
          <a:xfrm>
            <a:off x="7731038" y="2089240"/>
            <a:ext cx="3549756" cy="3664856"/>
            <a:chOff x="7731038" y="2089240"/>
            <a:chExt cx="3549756" cy="3664856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1FA98E25-8B2A-41B5-300A-6984766D8829}"/>
                </a:ext>
              </a:extLst>
            </p:cNvPr>
            <p:cNvGrpSpPr/>
            <p:nvPr/>
          </p:nvGrpSpPr>
          <p:grpSpPr>
            <a:xfrm>
              <a:off x="7889604" y="3202851"/>
              <a:ext cx="3391190" cy="2169411"/>
              <a:chOff x="8225592" y="2613111"/>
              <a:chExt cx="3391190" cy="2169411"/>
            </a:xfrm>
          </p:grpSpPr>
          <p:sp>
            <p:nvSpPr>
              <p:cNvPr id="35" name="textbox">
                <a:extLst>
                  <a:ext uri="{FF2B5EF4-FFF2-40B4-BE49-F238E27FC236}">
                    <a16:creationId xmlns:a16="http://schemas.microsoft.com/office/drawing/2014/main" id="{B07ADE0E-9632-F6B1-9C25-E5F36F3416EF}"/>
                  </a:ext>
                </a:extLst>
              </p:cNvPr>
              <p:cNvSpPr/>
              <p:nvPr/>
            </p:nvSpPr>
            <p:spPr>
              <a:xfrm>
                <a:off x="8225592" y="2613111"/>
                <a:ext cx="3391190" cy="24622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3000"/>
                  </a:spcAft>
                </a:pPr>
                <a:r>
                  <a:rPr lang="en-US" sz="1600" dirty="0">
                    <a:solidFill>
                      <a:schemeClr val="accent2"/>
                    </a:solidFill>
                    <a:latin typeface="+mj-lt"/>
                  </a:rPr>
                  <a:t>Less capacity </a:t>
                </a:r>
              </a:p>
            </p:txBody>
          </p:sp>
          <p:sp>
            <p:nvSpPr>
              <p:cNvPr id="37" name="textbox">
                <a:extLst>
                  <a:ext uri="{FF2B5EF4-FFF2-40B4-BE49-F238E27FC236}">
                    <a16:creationId xmlns:a16="http://schemas.microsoft.com/office/drawing/2014/main" id="{EA53DD63-EFE2-10CE-3985-708157D9295B}"/>
                  </a:ext>
                </a:extLst>
              </p:cNvPr>
              <p:cNvSpPr/>
              <p:nvPr/>
            </p:nvSpPr>
            <p:spPr>
              <a:xfrm>
                <a:off x="8225592" y="3561631"/>
                <a:ext cx="3391190" cy="24622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3000"/>
                  </a:spcAft>
                </a:pPr>
                <a:r>
                  <a:rPr lang="en-US" sz="1600" dirty="0">
                    <a:solidFill>
                      <a:schemeClr val="accent2"/>
                    </a:solidFill>
                    <a:latin typeface="+mj-lt"/>
                  </a:rPr>
                  <a:t>Lower capital cost </a:t>
                </a:r>
                <a:endParaRPr lang="en-US" sz="1200" dirty="0">
                  <a:solidFill>
                    <a:schemeClr val="accent2"/>
                  </a:solidFill>
                  <a:latin typeface="+mj-lt"/>
                </a:endParaRPr>
              </a:p>
            </p:txBody>
          </p:sp>
          <p:sp>
            <p:nvSpPr>
              <p:cNvPr id="39" name="textbox">
                <a:extLst>
                  <a:ext uri="{FF2B5EF4-FFF2-40B4-BE49-F238E27FC236}">
                    <a16:creationId xmlns:a16="http://schemas.microsoft.com/office/drawing/2014/main" id="{0A45628E-B012-2C94-2930-80B4167DC786}"/>
                  </a:ext>
                </a:extLst>
              </p:cNvPr>
              <p:cNvSpPr/>
              <p:nvPr/>
            </p:nvSpPr>
            <p:spPr>
              <a:xfrm>
                <a:off x="8225592" y="4536301"/>
                <a:ext cx="3391190" cy="24622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3000"/>
                  </a:spcAft>
                </a:pPr>
                <a:r>
                  <a:rPr lang="en-US" sz="1600" dirty="0">
                    <a:solidFill>
                      <a:schemeClr val="accent2"/>
                    </a:solidFill>
                    <a:latin typeface="+mj-lt"/>
                    <a:cs typeface="Calibri" pitchFamily="34" charset="-120"/>
                  </a:rPr>
                  <a:t>Lower running cost</a:t>
                </a:r>
                <a:endParaRPr lang="en-US" sz="1200" dirty="0">
                  <a:solidFill>
                    <a:schemeClr val="accent2"/>
                  </a:solidFill>
                  <a:latin typeface="+mj-lt"/>
                </a:endParaRPr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2BD4B1BF-62D7-8D4A-B3BE-12B0B373BF5E}"/>
                </a:ext>
              </a:extLst>
            </p:cNvPr>
            <p:cNvGrpSpPr/>
            <p:nvPr/>
          </p:nvGrpSpPr>
          <p:grpSpPr>
            <a:xfrm>
              <a:off x="7889604" y="2840334"/>
              <a:ext cx="3391190" cy="2913762"/>
              <a:chOff x="7658980" y="2326794"/>
              <a:chExt cx="3391190" cy="2913762"/>
            </a:xfrm>
          </p:grpSpPr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942AA8ED-DFDF-FCF3-B08C-C99F3165823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58980" y="2326794"/>
                <a:ext cx="3391190" cy="0"/>
              </a:xfrm>
              <a:prstGeom prst="line">
                <a:avLst/>
              </a:prstGeom>
              <a:ln w="9525"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6008303C-AEF5-4B42-DBF8-008DB36DC8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58980" y="3298048"/>
                <a:ext cx="3391190" cy="0"/>
              </a:xfrm>
              <a:prstGeom prst="line">
                <a:avLst/>
              </a:prstGeom>
              <a:ln w="9525"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46829132-C79D-A897-B655-012D8AD8FB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58980" y="4269302"/>
                <a:ext cx="3391190" cy="0"/>
              </a:xfrm>
              <a:prstGeom prst="line">
                <a:avLst/>
              </a:prstGeom>
              <a:ln w="9525"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D86315B2-AAED-8A34-2BE0-1A37A4BE2FE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58980" y="5240556"/>
                <a:ext cx="3391190" cy="0"/>
              </a:xfrm>
              <a:prstGeom prst="line">
                <a:avLst/>
              </a:prstGeom>
              <a:ln w="9525"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1" name="textbox">
              <a:extLst>
                <a:ext uri="{FF2B5EF4-FFF2-40B4-BE49-F238E27FC236}">
                  <a16:creationId xmlns:a16="http://schemas.microsoft.com/office/drawing/2014/main" id="{EA7CAE35-8700-5CDD-2C29-46605AD942AB}"/>
                </a:ext>
              </a:extLst>
            </p:cNvPr>
            <p:cNvSpPr/>
            <p:nvPr/>
          </p:nvSpPr>
          <p:spPr>
            <a:xfrm>
              <a:off x="8454886" y="2099917"/>
              <a:ext cx="2686328" cy="61555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b" anchorCtr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2000" b="1" dirty="0">
                  <a:solidFill>
                    <a:schemeClr val="accent2"/>
                  </a:solidFill>
                  <a:latin typeface="+mj-lt"/>
                </a:rPr>
                <a:t>Higher baseline temperature requires</a:t>
              </a:r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A71D2B8F-AB29-F771-296D-65F12D0CB6C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731038" y="2089240"/>
              <a:ext cx="648000" cy="648000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1FDB337-1C0A-1D0F-B980-457F7FA75C3E}"/>
              </a:ext>
            </a:extLst>
          </p:cNvPr>
          <p:cNvGrpSpPr/>
          <p:nvPr/>
        </p:nvGrpSpPr>
        <p:grpSpPr>
          <a:xfrm>
            <a:off x="7404099" y="0"/>
            <a:ext cx="4787900" cy="1460497"/>
            <a:chOff x="7404100" y="0"/>
            <a:chExt cx="4787900" cy="1460497"/>
          </a:xfrm>
          <a:solidFill>
            <a:schemeClr val="tx2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F8814DC-021F-B55E-0849-EC0083045AC1}"/>
                </a:ext>
              </a:extLst>
            </p:cNvPr>
            <p:cNvSpPr/>
            <p:nvPr/>
          </p:nvSpPr>
          <p:spPr>
            <a:xfrm>
              <a:off x="7404100" y="0"/>
              <a:ext cx="4787900" cy="146049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 Placeholder 3">
              <a:extLst>
                <a:ext uri="{FF2B5EF4-FFF2-40B4-BE49-F238E27FC236}">
                  <a16:creationId xmlns:a16="http://schemas.microsoft.com/office/drawing/2014/main" id="{1874B3A4-8F8A-ABF5-B64E-A0B044A565D0}"/>
                </a:ext>
              </a:extLst>
            </p:cNvPr>
            <p:cNvSpPr txBox="1">
              <a:spLocks/>
            </p:cNvSpPr>
            <p:nvPr/>
          </p:nvSpPr>
          <p:spPr>
            <a:xfrm>
              <a:off x="7880789" y="416755"/>
              <a:ext cx="3834520" cy="646331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 anchorCtr="0">
              <a:spAutoFit/>
            </a:bodyPr>
            <a:lstStyle>
              <a:lvl1pPr marL="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US" sz="1400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Every gigajoule of waste heat recovered </a:t>
              </a:r>
              <a:br>
                <a:rPr lang="en-US" sz="1400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</a:br>
              <a:r>
                <a:rPr lang="en-US" sz="1400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is a gigajoule of natural gas that no longer </a:t>
              </a:r>
              <a:br>
                <a:rPr lang="en-US" sz="1400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</a:br>
              <a:r>
                <a:rPr lang="en-US" sz="1400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needs to be purchased or combusted.</a:t>
              </a:r>
            </a:p>
          </p:txBody>
        </p:sp>
      </p:grpSp>
      <p:grpSp>
        <p:nvGrpSpPr>
          <p:cNvPr id="24" name="HEAT">
            <a:extLst>
              <a:ext uri="{FF2B5EF4-FFF2-40B4-BE49-F238E27FC236}">
                <a16:creationId xmlns:a16="http://schemas.microsoft.com/office/drawing/2014/main" id="{DA14C9F4-1E60-947B-474A-D985DAD2B485}"/>
              </a:ext>
            </a:extLst>
          </p:cNvPr>
          <p:cNvGrpSpPr/>
          <p:nvPr/>
        </p:nvGrpSpPr>
        <p:grpSpPr>
          <a:xfrm>
            <a:off x="5189167" y="3552812"/>
            <a:ext cx="1296000" cy="1620000"/>
            <a:chOff x="5189167" y="3552812"/>
            <a:chExt cx="1296000" cy="1620000"/>
          </a:xfrm>
          <a:solidFill>
            <a:schemeClr val="accent6"/>
          </a:solidFill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DF1C4CE-D73F-BE2C-C1EF-074339AEB093}"/>
                </a:ext>
              </a:extLst>
            </p:cNvPr>
            <p:cNvSpPr/>
            <p:nvPr/>
          </p:nvSpPr>
          <p:spPr>
            <a:xfrm>
              <a:off x="5189167" y="3552812"/>
              <a:ext cx="1296000" cy="1620000"/>
            </a:xfrm>
            <a:prstGeom prst="rect">
              <a:avLst/>
            </a:prstGeom>
            <a:grp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827999" rtlCol="0" anchor="t" anchorCtr="0"/>
            <a:lstStyle/>
            <a:p>
              <a:pPr algn="ctr"/>
              <a:r>
                <a:rPr lang="en-US" sz="1100" b="1" dirty="0">
                  <a:solidFill>
                    <a:srgbClr val="FFFFFF"/>
                  </a:solidFill>
                </a:rPr>
                <a:t>INDUSTRIAL</a:t>
              </a:r>
              <a:br>
                <a:rPr lang="en-US" sz="1100" b="1" dirty="0">
                  <a:solidFill>
                    <a:srgbClr val="FFFFFF"/>
                  </a:solidFill>
                </a:rPr>
              </a:br>
              <a:r>
                <a:rPr lang="en-US" sz="1100" b="1" dirty="0">
                  <a:solidFill>
                    <a:srgbClr val="FFFFFF"/>
                  </a:solidFill>
                </a:rPr>
                <a:t>HEAT PUMP</a:t>
              </a:r>
            </a:p>
          </p:txBody>
        </p:sp>
        <p:pic>
          <p:nvPicPr>
            <p:cNvPr id="7" name="Heat pump">
              <a:extLst>
                <a:ext uri="{FF2B5EF4-FFF2-40B4-BE49-F238E27FC236}">
                  <a16:creationId xmlns:a16="http://schemas.microsoft.com/office/drawing/2014/main" id="{C528CDDF-D69B-C27D-F90A-08C0AB0B9C5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531031" y="3728761"/>
              <a:ext cx="612272" cy="612272"/>
            </a:xfrm>
            <a:prstGeom prst="rect">
              <a:avLst/>
            </a:prstGeom>
          </p:spPr>
        </p:pic>
      </p:grpSp>
      <p:grpSp>
        <p:nvGrpSpPr>
          <p:cNvPr id="23" name="AIR">
            <a:extLst>
              <a:ext uri="{FF2B5EF4-FFF2-40B4-BE49-F238E27FC236}">
                <a16:creationId xmlns:a16="http://schemas.microsoft.com/office/drawing/2014/main" id="{FAB2888B-0390-FF77-FFFE-326017712CF3}"/>
              </a:ext>
            </a:extLst>
          </p:cNvPr>
          <p:cNvGrpSpPr/>
          <p:nvPr/>
        </p:nvGrpSpPr>
        <p:grpSpPr>
          <a:xfrm>
            <a:off x="3745611" y="3563681"/>
            <a:ext cx="1296000" cy="1620000"/>
            <a:chOff x="3745611" y="3563681"/>
            <a:chExt cx="1296000" cy="1620000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B2267AD-B714-5FF8-1A40-FF5F22B5985E}"/>
                </a:ext>
              </a:extLst>
            </p:cNvPr>
            <p:cNvSpPr/>
            <p:nvPr/>
          </p:nvSpPr>
          <p:spPr>
            <a:xfrm>
              <a:off x="3745611" y="3563681"/>
              <a:ext cx="1296000" cy="1620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827999" rtlCol="0" anchor="t" anchorCtr="0"/>
            <a:lstStyle/>
            <a:p>
              <a:pPr algn="ctr"/>
              <a:r>
                <a:rPr lang="en-US" sz="1100" dirty="0">
                  <a:solidFill>
                    <a:schemeClr val="accent2"/>
                  </a:solidFill>
                </a:rPr>
                <a:t>COMPRESSED </a:t>
              </a:r>
              <a:br>
                <a:rPr lang="en-US" sz="1100" dirty="0">
                  <a:solidFill>
                    <a:schemeClr val="accent2"/>
                  </a:solidFill>
                </a:rPr>
              </a:br>
              <a:r>
                <a:rPr lang="en-US" sz="1100" dirty="0">
                  <a:solidFill>
                    <a:schemeClr val="accent2"/>
                  </a:solidFill>
                </a:rPr>
                <a:t>AIR RECOVERY</a:t>
              </a:r>
            </a:p>
          </p:txBody>
        </p:sp>
        <p:pic>
          <p:nvPicPr>
            <p:cNvPr id="10" name="Air">
              <a:extLst>
                <a:ext uri="{FF2B5EF4-FFF2-40B4-BE49-F238E27FC236}">
                  <a16:creationId xmlns:a16="http://schemas.microsoft.com/office/drawing/2014/main" id="{FF5B8643-A478-22B4-B253-65E9F0D8783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087475" y="3728761"/>
              <a:ext cx="612272" cy="612272"/>
            </a:xfrm>
            <a:prstGeom prst="rect">
              <a:avLst/>
            </a:prstGeom>
          </p:spPr>
        </p:pic>
      </p:grpSp>
      <p:grpSp>
        <p:nvGrpSpPr>
          <p:cNvPr id="22" name="OIL">
            <a:extLst>
              <a:ext uri="{FF2B5EF4-FFF2-40B4-BE49-F238E27FC236}">
                <a16:creationId xmlns:a16="http://schemas.microsoft.com/office/drawing/2014/main" id="{3957F81F-950A-07F7-BA4E-7B9FC045BFC4}"/>
              </a:ext>
            </a:extLst>
          </p:cNvPr>
          <p:cNvGrpSpPr/>
          <p:nvPr/>
        </p:nvGrpSpPr>
        <p:grpSpPr>
          <a:xfrm>
            <a:off x="2302055" y="3563681"/>
            <a:ext cx="1296000" cy="1620000"/>
            <a:chOff x="2302055" y="3563681"/>
            <a:chExt cx="1296000" cy="1620000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588969E1-C405-FC53-226C-B1C507614B1B}"/>
                </a:ext>
              </a:extLst>
            </p:cNvPr>
            <p:cNvSpPr/>
            <p:nvPr/>
          </p:nvSpPr>
          <p:spPr>
            <a:xfrm>
              <a:off x="2302055" y="3563681"/>
              <a:ext cx="1296000" cy="1620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827999" rtlCol="0" anchor="t" anchorCtr="0"/>
            <a:lstStyle/>
            <a:p>
              <a:pPr algn="ctr"/>
              <a:r>
                <a:rPr lang="en-US" sz="1100" dirty="0">
                  <a:solidFill>
                    <a:schemeClr val="accent2"/>
                  </a:solidFill>
                </a:rPr>
                <a:t>OIL </a:t>
              </a:r>
              <a:br>
                <a:rPr lang="en-US" sz="1100" dirty="0">
                  <a:solidFill>
                    <a:schemeClr val="accent2"/>
                  </a:solidFill>
                </a:rPr>
              </a:br>
              <a:r>
                <a:rPr lang="en-US" sz="1100" dirty="0">
                  <a:solidFill>
                    <a:schemeClr val="accent2"/>
                  </a:solidFill>
                </a:rPr>
                <a:t>COOLING</a:t>
              </a:r>
            </a:p>
          </p:txBody>
        </p:sp>
        <p:pic>
          <p:nvPicPr>
            <p:cNvPr id="20" name="Oil Cooling">
              <a:extLst>
                <a:ext uri="{FF2B5EF4-FFF2-40B4-BE49-F238E27FC236}">
                  <a16:creationId xmlns:a16="http://schemas.microsoft.com/office/drawing/2014/main" id="{17448C23-9060-85B9-8FBE-6A89FA6963E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643919" y="3728761"/>
              <a:ext cx="612272" cy="612272"/>
            </a:xfrm>
            <a:prstGeom prst="rect">
              <a:avLst/>
            </a:prstGeom>
          </p:spPr>
        </p:pic>
      </p:grpSp>
      <p:grpSp>
        <p:nvGrpSpPr>
          <p:cNvPr id="21" name="CONDENSER">
            <a:extLst>
              <a:ext uri="{FF2B5EF4-FFF2-40B4-BE49-F238E27FC236}">
                <a16:creationId xmlns:a16="http://schemas.microsoft.com/office/drawing/2014/main" id="{915FDB5A-9425-56F6-076A-B02F4EE063C3}"/>
              </a:ext>
            </a:extLst>
          </p:cNvPr>
          <p:cNvGrpSpPr/>
          <p:nvPr/>
        </p:nvGrpSpPr>
        <p:grpSpPr>
          <a:xfrm>
            <a:off x="858499" y="3563681"/>
            <a:ext cx="1296000" cy="1620000"/>
            <a:chOff x="858499" y="3563681"/>
            <a:chExt cx="1296000" cy="1620000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735AB61D-304B-D281-B46A-9F38F27E70B6}"/>
                </a:ext>
              </a:extLst>
            </p:cNvPr>
            <p:cNvSpPr/>
            <p:nvPr/>
          </p:nvSpPr>
          <p:spPr>
            <a:xfrm>
              <a:off x="858499" y="3563681"/>
              <a:ext cx="1296000" cy="1620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827999" rtlCol="0" anchor="t" anchorCtr="0"/>
            <a:lstStyle/>
            <a:p>
              <a:pPr algn="ctr"/>
              <a:r>
                <a:rPr lang="en-US" sz="1100" dirty="0">
                  <a:solidFill>
                    <a:schemeClr val="accent2"/>
                  </a:solidFill>
                </a:rPr>
                <a:t>CONDENSER</a:t>
              </a:r>
            </a:p>
          </p:txBody>
        </p:sp>
        <p:pic>
          <p:nvPicPr>
            <p:cNvPr id="17" name="Condenser">
              <a:extLst>
                <a:ext uri="{FF2B5EF4-FFF2-40B4-BE49-F238E27FC236}">
                  <a16:creationId xmlns:a16="http://schemas.microsoft.com/office/drawing/2014/main" id="{63C3632E-7ECE-3699-7EEF-035302C4B87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200363" y="3728761"/>
              <a:ext cx="612272" cy="612272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5E597CD6-C088-FD03-80F0-09858ED94249}"/>
              </a:ext>
            </a:extLst>
          </p:cNvPr>
          <p:cNvGrpSpPr/>
          <p:nvPr/>
        </p:nvGrpSpPr>
        <p:grpSpPr>
          <a:xfrm>
            <a:off x="574378" y="4373681"/>
            <a:ext cx="6195623" cy="1380415"/>
            <a:chOff x="574378" y="4373681"/>
            <a:chExt cx="6195623" cy="1380415"/>
          </a:xfrm>
        </p:grpSpPr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065E4E08-7B7E-3B13-E7E4-F31FD58D3484}"/>
                </a:ext>
              </a:extLst>
            </p:cNvPr>
            <p:cNvCxnSpPr>
              <a:cxnSpLocks/>
            </p:cNvCxnSpPr>
            <p:nvPr/>
          </p:nvCxnSpPr>
          <p:spPr>
            <a:xfrm>
              <a:off x="574378" y="4373681"/>
              <a:ext cx="0" cy="1380405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00BB6018-28C2-2722-8376-360759E39A49}"/>
                </a:ext>
              </a:extLst>
            </p:cNvPr>
            <p:cNvCxnSpPr>
              <a:cxnSpLocks/>
            </p:cNvCxnSpPr>
            <p:nvPr/>
          </p:nvCxnSpPr>
          <p:spPr>
            <a:xfrm>
              <a:off x="575218" y="5754096"/>
              <a:ext cx="6190677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65FC75A1-03C1-2740-2D2E-F274373D6F58}"/>
                </a:ext>
              </a:extLst>
            </p:cNvPr>
            <p:cNvGrpSpPr/>
            <p:nvPr/>
          </p:nvGrpSpPr>
          <p:grpSpPr>
            <a:xfrm>
              <a:off x="6481421" y="4373681"/>
              <a:ext cx="288580" cy="1380407"/>
              <a:chOff x="5227853" y="3545252"/>
              <a:chExt cx="288580" cy="1225321"/>
            </a:xfrm>
          </p:grpSpPr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3C9E20D0-D725-DA1E-1CF1-04001A28C0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27853" y="3545252"/>
                <a:ext cx="288580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1F0B3BDD-4B5F-68CD-3FAA-7050970973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12327" y="3545252"/>
                <a:ext cx="0" cy="1225321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90" name="Patter-Blue">
            <a:extLst>
              <a:ext uri="{FF2B5EF4-FFF2-40B4-BE49-F238E27FC236}">
                <a16:creationId xmlns:a16="http://schemas.microsoft.com/office/drawing/2014/main" id="{B6F59D02-D88A-CF2A-DE39-8DE1EC6110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5447802" y="0"/>
            <a:ext cx="2743200" cy="6858000"/>
          </a:xfrm>
          <a:prstGeom prst="rect">
            <a:avLst/>
          </a:prstGeom>
        </p:spPr>
      </p:pic>
      <p:sp>
        <p:nvSpPr>
          <p:cNvPr id="91" name="Rectangle 90">
            <a:extLst>
              <a:ext uri="{FF2B5EF4-FFF2-40B4-BE49-F238E27FC236}">
                <a16:creationId xmlns:a16="http://schemas.microsoft.com/office/drawing/2014/main" id="{57338445-F1E8-8D38-90FB-E84DC4383C51}"/>
              </a:ext>
            </a:extLst>
          </p:cNvPr>
          <p:cNvSpPr/>
          <p:nvPr/>
        </p:nvSpPr>
        <p:spPr>
          <a:xfrm>
            <a:off x="-10460002" y="0"/>
            <a:ext cx="9459114" cy="687128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1159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5DC0FC-C2B1-EE44-08CB-D8710339C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A6414507-2B2F-0422-5C19-AB1E673C2C38}"/>
              </a:ext>
            </a:extLst>
          </p:cNvPr>
          <p:cNvGrpSpPr/>
          <p:nvPr/>
        </p:nvGrpSpPr>
        <p:grpSpPr>
          <a:xfrm>
            <a:off x="7731038" y="2089240"/>
            <a:ext cx="3549756" cy="3664856"/>
            <a:chOff x="7731038" y="2089240"/>
            <a:chExt cx="3549756" cy="3664856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7C9059C-28EF-44DA-6D60-6B0983CF038A}"/>
                </a:ext>
              </a:extLst>
            </p:cNvPr>
            <p:cNvGrpSpPr/>
            <p:nvPr/>
          </p:nvGrpSpPr>
          <p:grpSpPr>
            <a:xfrm>
              <a:off x="7889604" y="3202851"/>
              <a:ext cx="3391190" cy="2169411"/>
              <a:chOff x="8225592" y="2613111"/>
              <a:chExt cx="3391190" cy="2169411"/>
            </a:xfrm>
          </p:grpSpPr>
          <p:sp>
            <p:nvSpPr>
              <p:cNvPr id="26" name="textbox">
                <a:extLst>
                  <a:ext uri="{FF2B5EF4-FFF2-40B4-BE49-F238E27FC236}">
                    <a16:creationId xmlns:a16="http://schemas.microsoft.com/office/drawing/2014/main" id="{DB013D2B-0B4E-BB7F-8177-95DB94B60950}"/>
                  </a:ext>
                </a:extLst>
              </p:cNvPr>
              <p:cNvSpPr/>
              <p:nvPr/>
            </p:nvSpPr>
            <p:spPr>
              <a:xfrm>
                <a:off x="8225592" y="2613111"/>
                <a:ext cx="3391190" cy="24622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3000"/>
                  </a:spcAft>
                </a:pPr>
                <a:r>
                  <a:rPr lang="en-US" sz="1600" dirty="0">
                    <a:solidFill>
                      <a:schemeClr val="accent2"/>
                    </a:solidFill>
                    <a:latin typeface="+mj-lt"/>
                  </a:rPr>
                  <a:t>Less capacity </a:t>
                </a:r>
              </a:p>
            </p:txBody>
          </p:sp>
          <p:sp>
            <p:nvSpPr>
              <p:cNvPr id="27" name="textbox">
                <a:extLst>
                  <a:ext uri="{FF2B5EF4-FFF2-40B4-BE49-F238E27FC236}">
                    <a16:creationId xmlns:a16="http://schemas.microsoft.com/office/drawing/2014/main" id="{20BB84B3-A656-5157-846D-B7EA2C6B16A4}"/>
                  </a:ext>
                </a:extLst>
              </p:cNvPr>
              <p:cNvSpPr/>
              <p:nvPr/>
            </p:nvSpPr>
            <p:spPr>
              <a:xfrm>
                <a:off x="8225592" y="3561631"/>
                <a:ext cx="3391190" cy="24622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3000"/>
                  </a:spcAft>
                </a:pPr>
                <a:r>
                  <a:rPr lang="en-US" sz="1600" dirty="0">
                    <a:solidFill>
                      <a:schemeClr val="accent2"/>
                    </a:solidFill>
                    <a:latin typeface="+mj-lt"/>
                  </a:rPr>
                  <a:t>Lower capital cost </a:t>
                </a:r>
                <a:endParaRPr lang="en-US" sz="1200" dirty="0">
                  <a:solidFill>
                    <a:schemeClr val="accent2"/>
                  </a:solidFill>
                  <a:latin typeface="+mj-lt"/>
                </a:endParaRPr>
              </a:p>
            </p:txBody>
          </p:sp>
          <p:sp>
            <p:nvSpPr>
              <p:cNvPr id="28" name="textbox">
                <a:extLst>
                  <a:ext uri="{FF2B5EF4-FFF2-40B4-BE49-F238E27FC236}">
                    <a16:creationId xmlns:a16="http://schemas.microsoft.com/office/drawing/2014/main" id="{F79DB196-0F42-E796-6CB3-A06C4E0882D7}"/>
                  </a:ext>
                </a:extLst>
              </p:cNvPr>
              <p:cNvSpPr/>
              <p:nvPr/>
            </p:nvSpPr>
            <p:spPr>
              <a:xfrm>
                <a:off x="8225592" y="4536301"/>
                <a:ext cx="3391190" cy="24622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spcAft>
                    <a:spcPts val="3000"/>
                  </a:spcAft>
                </a:pPr>
                <a:r>
                  <a:rPr lang="en-US" sz="1600" dirty="0">
                    <a:solidFill>
                      <a:schemeClr val="accent2"/>
                    </a:solidFill>
                    <a:latin typeface="+mj-lt"/>
                    <a:cs typeface="Calibri" pitchFamily="34" charset="-120"/>
                  </a:rPr>
                  <a:t>Lower running cost</a:t>
                </a:r>
                <a:endParaRPr lang="en-US" sz="1200" dirty="0">
                  <a:solidFill>
                    <a:schemeClr val="accent2"/>
                  </a:solidFill>
                  <a:latin typeface="+mj-lt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148898C-2320-2AF1-6374-3743B3CC2AA7}"/>
                </a:ext>
              </a:extLst>
            </p:cNvPr>
            <p:cNvGrpSpPr/>
            <p:nvPr/>
          </p:nvGrpSpPr>
          <p:grpSpPr>
            <a:xfrm>
              <a:off x="7889604" y="2840334"/>
              <a:ext cx="3391190" cy="2913762"/>
              <a:chOff x="7658980" y="2326794"/>
              <a:chExt cx="3391190" cy="2913762"/>
            </a:xfrm>
          </p:grpSpPr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1FFD798-A1A7-088C-EE89-9DDDC484B5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58980" y="2326794"/>
                <a:ext cx="3391190" cy="0"/>
              </a:xfrm>
              <a:prstGeom prst="line">
                <a:avLst/>
              </a:prstGeom>
              <a:ln w="9525"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037008B2-1529-8533-FA3B-8429DBFF63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58980" y="3298048"/>
                <a:ext cx="3391190" cy="0"/>
              </a:xfrm>
              <a:prstGeom prst="line">
                <a:avLst/>
              </a:prstGeom>
              <a:ln w="9525"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3A73CD9E-B135-A07E-FD39-B27E94B0D1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58980" y="4269302"/>
                <a:ext cx="3391190" cy="0"/>
              </a:xfrm>
              <a:prstGeom prst="line">
                <a:avLst/>
              </a:prstGeom>
              <a:ln w="9525"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C09496CC-BE21-4800-3AD2-3B60611E4A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58980" y="5240556"/>
                <a:ext cx="3391190" cy="0"/>
              </a:xfrm>
              <a:prstGeom prst="line">
                <a:avLst/>
              </a:prstGeom>
              <a:ln w="9525"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textbox">
              <a:extLst>
                <a:ext uri="{FF2B5EF4-FFF2-40B4-BE49-F238E27FC236}">
                  <a16:creationId xmlns:a16="http://schemas.microsoft.com/office/drawing/2014/main" id="{000DED3E-1704-2E01-2971-665008C13D58}"/>
                </a:ext>
              </a:extLst>
            </p:cNvPr>
            <p:cNvSpPr/>
            <p:nvPr/>
          </p:nvSpPr>
          <p:spPr>
            <a:xfrm>
              <a:off x="8454886" y="2099917"/>
              <a:ext cx="2686328" cy="61555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b" anchorCtr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2000" b="1" dirty="0">
                  <a:solidFill>
                    <a:schemeClr val="accent2"/>
                  </a:solidFill>
                  <a:latin typeface="+mj-lt"/>
                </a:rPr>
                <a:t>Higher baseline temperature requires</a:t>
              </a:r>
            </a:p>
          </p:txBody>
        </p:sp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6A8EBACF-8C31-8204-0E74-B67307942CA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731038" y="2089240"/>
              <a:ext cx="648000" cy="648000"/>
            </a:xfrm>
            <a:prstGeom prst="rect">
              <a:avLst/>
            </a:prstGeom>
          </p:spPr>
        </p:pic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B871AC3-3C3C-2BE7-D015-1991B82D0CA9}"/>
              </a:ext>
            </a:extLst>
          </p:cNvPr>
          <p:cNvSpPr/>
          <p:nvPr/>
        </p:nvSpPr>
        <p:spPr>
          <a:xfrm>
            <a:off x="0" y="299761"/>
            <a:ext cx="7404100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4E2989C-2192-2D6F-6773-1A32AC16CBA3}"/>
              </a:ext>
            </a:extLst>
          </p:cNvPr>
          <p:cNvGrpSpPr/>
          <p:nvPr/>
        </p:nvGrpSpPr>
        <p:grpSpPr>
          <a:xfrm>
            <a:off x="7404100" y="-1860412"/>
            <a:ext cx="4787900" cy="1460497"/>
            <a:chOff x="7404100" y="0"/>
            <a:chExt cx="4787900" cy="146049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4D2554E-DA0F-6ECA-9EE2-D0FB02D7E34A}"/>
                </a:ext>
              </a:extLst>
            </p:cNvPr>
            <p:cNvSpPr/>
            <p:nvPr/>
          </p:nvSpPr>
          <p:spPr>
            <a:xfrm>
              <a:off x="7404100" y="0"/>
              <a:ext cx="4787900" cy="146049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 Placeholder 3">
              <a:extLst>
                <a:ext uri="{FF2B5EF4-FFF2-40B4-BE49-F238E27FC236}">
                  <a16:creationId xmlns:a16="http://schemas.microsoft.com/office/drawing/2014/main" id="{D0F12BB1-9164-1BF8-8CA6-BE304057FA79}"/>
                </a:ext>
              </a:extLst>
            </p:cNvPr>
            <p:cNvSpPr txBox="1">
              <a:spLocks/>
            </p:cNvSpPr>
            <p:nvPr/>
          </p:nvSpPr>
          <p:spPr>
            <a:xfrm>
              <a:off x="7880789" y="540439"/>
              <a:ext cx="3834520" cy="492443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US" sz="1600" dirty="0">
                  <a:solidFill>
                    <a:srgbClr val="FFFFFF"/>
                  </a:solidFill>
                </a:rPr>
                <a:t>Doing Stage 1 first lowers the equipment size and running cost of Stage 2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9E6FA787-B1D8-E98E-09E4-1A6378FAC495}"/>
              </a:ext>
            </a:extLst>
          </p:cNvPr>
          <p:cNvSpPr/>
          <p:nvPr/>
        </p:nvSpPr>
        <p:spPr>
          <a:xfrm flipV="1">
            <a:off x="0" y="-1867051"/>
            <a:ext cx="12192000" cy="14604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03E2C3C-4A48-EA55-2A7A-825B2D45ACA4}"/>
              </a:ext>
            </a:extLst>
          </p:cNvPr>
          <p:cNvGrpSpPr/>
          <p:nvPr/>
        </p:nvGrpSpPr>
        <p:grpSpPr>
          <a:xfrm>
            <a:off x="7404099" y="-1867052"/>
            <a:ext cx="4787900" cy="1460497"/>
            <a:chOff x="7404100" y="0"/>
            <a:chExt cx="4787900" cy="1460497"/>
          </a:xfrm>
          <a:solidFill>
            <a:schemeClr val="tx2"/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BE0B433-A611-CF28-C2C2-1E9C2BE0F02E}"/>
                </a:ext>
              </a:extLst>
            </p:cNvPr>
            <p:cNvSpPr/>
            <p:nvPr/>
          </p:nvSpPr>
          <p:spPr>
            <a:xfrm>
              <a:off x="7404100" y="0"/>
              <a:ext cx="4787900" cy="146049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 Placeholder 3">
              <a:extLst>
                <a:ext uri="{FF2B5EF4-FFF2-40B4-BE49-F238E27FC236}">
                  <a16:creationId xmlns:a16="http://schemas.microsoft.com/office/drawing/2014/main" id="{CF7A1FB6-496D-C83A-3144-E2407FD059B4}"/>
                </a:ext>
              </a:extLst>
            </p:cNvPr>
            <p:cNvSpPr txBox="1">
              <a:spLocks/>
            </p:cNvSpPr>
            <p:nvPr/>
          </p:nvSpPr>
          <p:spPr>
            <a:xfrm>
              <a:off x="7880789" y="416755"/>
              <a:ext cx="3834520" cy="646331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t" anchorCtr="0">
              <a:spAutoFit/>
            </a:bodyPr>
            <a:lstStyle>
              <a:lvl1pPr marL="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US" sz="1400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Every gigajoule of waste heat recovered </a:t>
              </a:r>
              <a:br>
                <a:rPr lang="en-US" sz="1400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</a:br>
              <a:r>
                <a:rPr lang="en-US" sz="1400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is a gigajoule of natural gas that no longer </a:t>
              </a:r>
              <a:br>
                <a:rPr lang="en-US" sz="1400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</a:br>
              <a:r>
                <a:rPr lang="en-US" sz="1400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needs to be purchased or combusted.</a:t>
              </a:r>
            </a:p>
          </p:txBody>
        </p:sp>
      </p:grpSp>
      <p:pic>
        <p:nvPicPr>
          <p:cNvPr id="15" name="Patter-Blue">
            <a:extLst>
              <a:ext uri="{FF2B5EF4-FFF2-40B4-BE49-F238E27FC236}">
                <a16:creationId xmlns:a16="http://schemas.microsoft.com/office/drawing/2014/main" id="{8C36D004-984E-5C39-6CD3-A9788655C7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3244" y="0"/>
            <a:ext cx="27432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53439F9-1ABD-F820-7715-C22EA0E9A06A}"/>
              </a:ext>
            </a:extLst>
          </p:cNvPr>
          <p:cNvSpPr/>
          <p:nvPr/>
        </p:nvSpPr>
        <p:spPr>
          <a:xfrm>
            <a:off x="-1426" y="0"/>
            <a:ext cx="9459114" cy="687128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7">
            <a:extLst>
              <a:ext uri="{FF2B5EF4-FFF2-40B4-BE49-F238E27FC236}">
                <a16:creationId xmlns:a16="http://schemas.microsoft.com/office/drawing/2014/main" id="{098FDDF3-0CEF-9014-385E-0661878C0F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895" y="3730429"/>
            <a:ext cx="7847179" cy="830997"/>
          </a:xfrm>
        </p:spPr>
        <p:txBody>
          <a:bodyPr wrap="square" anchor="t" anchorCtr="0">
            <a:spAutoFit/>
          </a:bodyPr>
          <a:lstStyle/>
          <a:p>
            <a:pPr algn="l"/>
            <a:r>
              <a:rPr lang="en-AU" dirty="0">
                <a:solidFill>
                  <a:schemeClr val="accent6"/>
                </a:solidFill>
              </a:rPr>
              <a:t>Site Summary 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12" name="Subtitle 5">
            <a:extLst>
              <a:ext uri="{FF2B5EF4-FFF2-40B4-BE49-F238E27FC236}">
                <a16:creationId xmlns:a16="http://schemas.microsoft.com/office/drawing/2014/main" id="{93B0FA1B-39A2-53DD-5FF2-5B357AF1CFE9}"/>
              </a:ext>
            </a:extLst>
          </p:cNvPr>
          <p:cNvSpPr txBox="1">
            <a:spLocks/>
          </p:cNvSpPr>
          <p:nvPr/>
        </p:nvSpPr>
        <p:spPr>
          <a:xfrm>
            <a:off x="562895" y="3332050"/>
            <a:ext cx="8472821" cy="1938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Cambria" pitchFamily="34" charset="-122"/>
                <a:cs typeface="Cambria" pitchFamily="34" charset="-120"/>
              </a:rPr>
              <a:t>RESULTS</a:t>
            </a:r>
            <a:endParaRPr lang="en-US" sz="1600" dirty="0">
              <a:solidFill>
                <a:schemeClr val="accent6"/>
              </a:solidFill>
              <a:latin typeface="+mj-lt"/>
              <a:ea typeface="Cambria" pitchFamily="34" charset="-122"/>
              <a:cs typeface="Cambria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389207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1FFA80-CC03-A57B-ADAA-A0DDC6216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9F4A4EB9-1997-02E6-D3EC-4C5685338265}"/>
              </a:ext>
            </a:extLst>
          </p:cNvPr>
          <p:cNvSpPr/>
          <p:nvPr/>
        </p:nvSpPr>
        <p:spPr>
          <a:xfrm>
            <a:off x="5256533" y="0"/>
            <a:ext cx="6935467" cy="68712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5" name="Chart 0">
            <a:extLst>
              <a:ext uri="{FF2B5EF4-FFF2-40B4-BE49-F238E27FC236}">
                <a16:creationId xmlns:a16="http://schemas.microsoft.com/office/drawing/2014/main" id="{93892FE3-52DA-A95C-FBAC-8BBF4D2069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6091443"/>
              </p:ext>
            </p:extLst>
          </p:nvPr>
        </p:nvGraphicFramePr>
        <p:xfrm>
          <a:off x="5606097" y="563887"/>
          <a:ext cx="6035040" cy="4980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Patter-Blue">
            <a:extLst>
              <a:ext uri="{FF2B5EF4-FFF2-40B4-BE49-F238E27FC236}">
                <a16:creationId xmlns:a16="http://schemas.microsoft.com/office/drawing/2014/main" id="{CC15BBBC-74EE-2346-0040-6284E2EF8E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1911" y="0"/>
            <a:ext cx="2743200" cy="685800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E613EA7-E0E8-286B-BDFF-35D0A428CB1E}"/>
              </a:ext>
            </a:extLst>
          </p:cNvPr>
          <p:cNvSpPr/>
          <p:nvPr/>
        </p:nvSpPr>
        <p:spPr>
          <a:xfrm>
            <a:off x="6188748" y="5673725"/>
            <a:ext cx="5382704" cy="702070"/>
          </a:xfrm>
          <a:prstGeom prst="rect">
            <a:avLst/>
          </a:prstGeom>
          <a:solidFill>
            <a:schemeClr val="accent6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>
            <a:spAutoFit/>
          </a:bodyPr>
          <a:lstStyle/>
          <a:p>
            <a:r>
              <a:rPr lang="en-US" sz="1100" dirty="0">
                <a:solidFill>
                  <a:schemeClr val="tx2"/>
                </a:solidFill>
              </a:rPr>
              <a:t>Monthly SCADA trends confirm average gas consumption has fallen consistently since heat recovery began operating.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6F99E5-1200-54FC-505F-9ABBA17BB369}"/>
              </a:ext>
            </a:extLst>
          </p:cNvPr>
          <p:cNvSpPr/>
          <p:nvPr/>
        </p:nvSpPr>
        <p:spPr>
          <a:xfrm>
            <a:off x="-1426" y="0"/>
            <a:ext cx="5382705" cy="687128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DEF37A-D45B-0E1F-795A-6A03D64E1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92762"/>
            <a:ext cx="4379356" cy="430887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dirty="0">
                <a:solidFill>
                  <a:srgbClr val="FFFFFF"/>
                </a:solidFill>
              </a:rPr>
              <a:t>Natural Gas Reduction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B7257E-071E-53CE-0F7A-231D5ABA78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0863" y="1167923"/>
            <a:ext cx="4605599" cy="166199"/>
          </a:xfrm>
        </p:spPr>
        <p:txBody>
          <a:bodyPr/>
          <a:lstStyle/>
          <a:p>
            <a:r>
              <a:rPr lang="en-US" sz="1200" dirty="0">
                <a:solidFill>
                  <a:schemeClr val="accent6"/>
                </a:solidFill>
              </a:rPr>
              <a:t>Controlled ON/OFF testing confirmed sustained savings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CDE0536-C2F7-5AB8-3CF9-0FB84F8F63FC}"/>
              </a:ext>
            </a:extLst>
          </p:cNvPr>
          <p:cNvGrpSpPr/>
          <p:nvPr/>
        </p:nvGrpSpPr>
        <p:grpSpPr>
          <a:xfrm>
            <a:off x="536444" y="2276838"/>
            <a:ext cx="4620018" cy="761544"/>
            <a:chOff x="536444" y="2000192"/>
            <a:chExt cx="4620018" cy="761544"/>
          </a:xfrm>
        </p:grpSpPr>
        <p:sp>
          <p:nvSpPr>
            <p:cNvPr id="11" name="Text Placeholder 3">
              <a:extLst>
                <a:ext uri="{FF2B5EF4-FFF2-40B4-BE49-F238E27FC236}">
                  <a16:creationId xmlns:a16="http://schemas.microsoft.com/office/drawing/2014/main" id="{0853DA63-426C-8AD2-E443-C52F2ED180DA}"/>
                </a:ext>
              </a:extLst>
            </p:cNvPr>
            <p:cNvSpPr txBox="1">
              <a:spLocks/>
            </p:cNvSpPr>
            <p:nvPr/>
          </p:nvSpPr>
          <p:spPr>
            <a:xfrm>
              <a:off x="536444" y="2373938"/>
              <a:ext cx="1802493" cy="387798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/>
              <a:r>
                <a:rPr lang="en-US" sz="2800" b="1" dirty="0">
                  <a:solidFill>
                    <a:srgbClr val="FFFFFF"/>
                  </a:solidFill>
                  <a:latin typeface="+mj-lt"/>
                  <a:ea typeface="Cambria" pitchFamily="34" charset="-122"/>
                  <a:cs typeface="Cambria" pitchFamily="34" charset="-120"/>
                </a:rPr>
                <a:t>30 GJ</a:t>
              </a:r>
              <a:r>
                <a:rPr lang="en-US" sz="1600" dirty="0">
                  <a:solidFill>
                    <a:schemeClr val="accent6"/>
                  </a:solidFill>
                  <a:latin typeface="+mj-lt"/>
                  <a:ea typeface="Cambria" pitchFamily="34" charset="-122"/>
                  <a:cs typeface="Cambria" pitchFamily="34" charset="-120"/>
                </a:rPr>
                <a:t>/day </a:t>
              </a:r>
              <a:endParaRPr lang="en-US" sz="1400" dirty="0">
                <a:solidFill>
                  <a:schemeClr val="accent6"/>
                </a:solidFill>
                <a:latin typeface="+mj-lt"/>
              </a:endParaRPr>
            </a:p>
          </p:txBody>
        </p:sp>
        <p:sp>
          <p:nvSpPr>
            <p:cNvPr id="18" name="Text Placeholder 3">
              <a:extLst>
                <a:ext uri="{FF2B5EF4-FFF2-40B4-BE49-F238E27FC236}">
                  <a16:creationId xmlns:a16="http://schemas.microsoft.com/office/drawing/2014/main" id="{AB28BBA0-8651-4311-F0E2-4ACA43F13C46}"/>
                </a:ext>
              </a:extLst>
            </p:cNvPr>
            <p:cNvSpPr txBox="1">
              <a:spLocks/>
            </p:cNvSpPr>
            <p:nvPr/>
          </p:nvSpPr>
          <p:spPr>
            <a:xfrm>
              <a:off x="550863" y="2000192"/>
              <a:ext cx="4605599" cy="152349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100" dirty="0">
                  <a:solidFill>
                    <a:schemeClr val="accent6"/>
                  </a:solidFill>
                </a:rPr>
                <a:t>Average gas reduction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FAB12E25-E77B-1BF1-9C00-4EAE3040F766}"/>
                </a:ext>
              </a:extLst>
            </p:cNvPr>
            <p:cNvCxnSpPr/>
            <p:nvPr/>
          </p:nvCxnSpPr>
          <p:spPr>
            <a:xfrm>
              <a:off x="550862" y="2233063"/>
              <a:ext cx="4379358" cy="0"/>
            </a:xfrm>
            <a:prstGeom prst="line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376C142-5633-5630-9C98-9CEED0DC7912}"/>
              </a:ext>
            </a:extLst>
          </p:cNvPr>
          <p:cNvGrpSpPr/>
          <p:nvPr/>
        </p:nvGrpSpPr>
        <p:grpSpPr>
          <a:xfrm>
            <a:off x="536445" y="3642182"/>
            <a:ext cx="4620017" cy="756290"/>
            <a:chOff x="536445" y="3448115"/>
            <a:chExt cx="4620017" cy="756290"/>
          </a:xfrm>
        </p:grpSpPr>
        <p:sp>
          <p:nvSpPr>
            <p:cNvPr id="13" name="Text Placeholder 3">
              <a:extLst>
                <a:ext uri="{FF2B5EF4-FFF2-40B4-BE49-F238E27FC236}">
                  <a16:creationId xmlns:a16="http://schemas.microsoft.com/office/drawing/2014/main" id="{81002936-BC16-0293-73B9-5B5C9733AD66}"/>
                </a:ext>
              </a:extLst>
            </p:cNvPr>
            <p:cNvSpPr txBox="1">
              <a:spLocks/>
            </p:cNvSpPr>
            <p:nvPr/>
          </p:nvSpPr>
          <p:spPr>
            <a:xfrm>
              <a:off x="536445" y="3807077"/>
              <a:ext cx="1802493" cy="387798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/>
              <a:r>
                <a:rPr lang="en-US" sz="2800" b="1" dirty="0">
                  <a:solidFill>
                    <a:srgbClr val="FFFFFF"/>
                  </a:solidFill>
                  <a:latin typeface="+mj-lt"/>
                  <a:ea typeface="Cambria" pitchFamily="34" charset="-122"/>
                  <a:cs typeface="Cambria" pitchFamily="34" charset="-120"/>
                </a:rPr>
                <a:t>32%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Cambria" pitchFamily="34" charset="-122"/>
                  <a:cs typeface="Cambria" pitchFamily="34" charset="-120"/>
                </a:rPr>
                <a:t> </a:t>
              </a:r>
              <a:r>
                <a:rPr kumimoji="0" lang="en-US" sz="1400" i="0" u="none" strike="noStrike" kern="1200" cap="none" spc="0" normalizeH="0" baseline="0" noProof="0" dirty="0">
                  <a:ln>
                    <a:noFill/>
                  </a:ln>
                  <a:solidFill>
                    <a:schemeClr val="accent6"/>
                  </a:solidFill>
                  <a:effectLst/>
                  <a:uLnTx/>
                  <a:uFillTx/>
                  <a:latin typeface="Arial" panose="020B0604020202020204"/>
                  <a:ea typeface="Cambria" pitchFamily="34" charset="-122"/>
                  <a:cs typeface="Cambria" pitchFamily="34" charset="-120"/>
                </a:rPr>
                <a:t>overall</a:t>
              </a:r>
              <a:endParaRPr lang="en-US" sz="2800" dirty="0">
                <a:solidFill>
                  <a:schemeClr val="accent6"/>
                </a:solidFill>
                <a:latin typeface="+mj-lt"/>
                <a:ea typeface="Cambria" pitchFamily="34" charset="-122"/>
                <a:cs typeface="Cambria" pitchFamily="34" charset="-120"/>
              </a:endParaRPr>
            </a:p>
          </p:txBody>
        </p:sp>
        <p:sp>
          <p:nvSpPr>
            <p:cNvPr id="14" name="Text Placeholder 3">
              <a:extLst>
                <a:ext uri="{FF2B5EF4-FFF2-40B4-BE49-F238E27FC236}">
                  <a16:creationId xmlns:a16="http://schemas.microsoft.com/office/drawing/2014/main" id="{51CD3246-B4FF-43DA-8ABE-BD6F7A078127}"/>
                </a:ext>
              </a:extLst>
            </p:cNvPr>
            <p:cNvSpPr txBox="1">
              <a:spLocks/>
            </p:cNvSpPr>
            <p:nvPr/>
          </p:nvSpPr>
          <p:spPr>
            <a:xfrm>
              <a:off x="2582432" y="3816607"/>
              <a:ext cx="2430607" cy="387798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/>
              <a:r>
                <a:rPr lang="en-US" sz="2800" b="1" dirty="0">
                  <a:solidFill>
                    <a:srgbClr val="FFFFFF"/>
                  </a:solidFill>
                  <a:latin typeface="+mj-lt"/>
                  <a:ea typeface="Cambria" pitchFamily="34" charset="-122"/>
                  <a:cs typeface="Cambria" pitchFamily="34" charset="-120"/>
                </a:rPr>
                <a:t>7,530 GJ</a:t>
              </a:r>
              <a:r>
                <a:rPr kumimoji="0" lang="en-US" sz="1400" i="0" u="none" strike="noStrike" kern="1200" cap="none" spc="0" normalizeH="0" baseline="0" noProof="0" dirty="0">
                  <a:ln>
                    <a:noFill/>
                  </a:ln>
                  <a:solidFill>
                    <a:schemeClr val="accent6"/>
                  </a:solidFill>
                  <a:effectLst/>
                  <a:uLnTx/>
                  <a:uFillTx/>
                  <a:latin typeface="Arial" panose="020B0604020202020204"/>
                  <a:ea typeface="Cambria" pitchFamily="34" charset="-122"/>
                  <a:cs typeface="Cambria" pitchFamily="34" charset="-120"/>
                </a:rPr>
                <a:t>/annum</a:t>
              </a:r>
              <a:r>
                <a:rPr lang="en-US" sz="2800" dirty="0">
                  <a:solidFill>
                    <a:schemeClr val="accent6"/>
                  </a:solidFill>
                  <a:latin typeface="+mj-lt"/>
                  <a:ea typeface="Cambria" pitchFamily="34" charset="-122"/>
                  <a:cs typeface="Cambria" pitchFamily="34" charset="-120"/>
                </a:rPr>
                <a:t> </a:t>
              </a:r>
              <a:endParaRPr lang="en-US" sz="2800" dirty="0">
                <a:solidFill>
                  <a:schemeClr val="accent6"/>
                </a:solidFill>
                <a:latin typeface="+mj-lt"/>
              </a:endParaRPr>
            </a:p>
          </p:txBody>
        </p:sp>
        <p:sp>
          <p:nvSpPr>
            <p:cNvPr id="3" name="Text Placeholder 3">
              <a:extLst>
                <a:ext uri="{FF2B5EF4-FFF2-40B4-BE49-F238E27FC236}">
                  <a16:creationId xmlns:a16="http://schemas.microsoft.com/office/drawing/2014/main" id="{5661F20B-317C-62BF-C2DA-DEF1A005A242}"/>
                </a:ext>
              </a:extLst>
            </p:cNvPr>
            <p:cNvSpPr txBox="1">
              <a:spLocks/>
            </p:cNvSpPr>
            <p:nvPr/>
          </p:nvSpPr>
          <p:spPr>
            <a:xfrm>
              <a:off x="550863" y="3448115"/>
              <a:ext cx="4605599" cy="152349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100" dirty="0">
                  <a:solidFill>
                    <a:schemeClr val="accent6"/>
                  </a:solidFill>
                </a:rPr>
                <a:t>Estimated gas savings</a:t>
              </a: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57872479-F65C-C75E-2751-3CFC76656AE2}"/>
                </a:ext>
              </a:extLst>
            </p:cNvPr>
            <p:cNvCxnSpPr/>
            <p:nvPr/>
          </p:nvCxnSpPr>
          <p:spPr>
            <a:xfrm>
              <a:off x="550862" y="3663858"/>
              <a:ext cx="4379358" cy="0"/>
            </a:xfrm>
            <a:prstGeom prst="line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C0CB4D0-C0F8-CB36-9E39-64FCAD777572}"/>
              </a:ext>
            </a:extLst>
          </p:cNvPr>
          <p:cNvGrpSpPr/>
          <p:nvPr/>
        </p:nvGrpSpPr>
        <p:grpSpPr>
          <a:xfrm>
            <a:off x="550862" y="5019419"/>
            <a:ext cx="4481429" cy="770436"/>
            <a:chOff x="550862" y="5201249"/>
            <a:chExt cx="4481429" cy="770436"/>
          </a:xfrm>
        </p:grpSpPr>
        <p:sp>
          <p:nvSpPr>
            <p:cNvPr id="15" name="Text Placeholder 3">
              <a:extLst>
                <a:ext uri="{FF2B5EF4-FFF2-40B4-BE49-F238E27FC236}">
                  <a16:creationId xmlns:a16="http://schemas.microsoft.com/office/drawing/2014/main" id="{3AC8A173-3077-216E-5E67-EE45A1B88A0A}"/>
                </a:ext>
              </a:extLst>
            </p:cNvPr>
            <p:cNvSpPr txBox="1">
              <a:spLocks/>
            </p:cNvSpPr>
            <p:nvPr/>
          </p:nvSpPr>
          <p:spPr>
            <a:xfrm>
              <a:off x="2601683" y="5583887"/>
              <a:ext cx="2430608" cy="387798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/>
              <a:r>
                <a:rPr lang="en-US" sz="2800" b="1" dirty="0">
                  <a:solidFill>
                    <a:srgbClr val="FFFFFF"/>
                  </a:solidFill>
                  <a:latin typeface="+mj-lt"/>
                  <a:ea typeface="Cambria" pitchFamily="34" charset="-122"/>
                  <a:cs typeface="Cambria" pitchFamily="34" charset="-120"/>
                </a:rPr>
                <a:t>$135,500</a:t>
              </a:r>
              <a:r>
                <a:rPr lang="en-US" sz="1400" dirty="0">
                  <a:solidFill>
                    <a:schemeClr val="accent6"/>
                  </a:solidFill>
                  <a:ea typeface="Cambria" pitchFamily="34" charset="-122"/>
                  <a:cs typeface="Cambria" pitchFamily="34" charset="-120"/>
                </a:rPr>
                <a:t>/annum</a:t>
              </a:r>
              <a:endParaRPr lang="en-US" sz="1400" dirty="0">
                <a:solidFill>
                  <a:schemeClr val="accent6"/>
                </a:solidFill>
                <a:latin typeface="+mj-lt"/>
                <a:ea typeface="Cambria" pitchFamily="34" charset="-122"/>
                <a:cs typeface="Cambria" pitchFamily="34" charset="-120"/>
              </a:endParaRPr>
            </a:p>
          </p:txBody>
        </p:sp>
        <p:sp>
          <p:nvSpPr>
            <p:cNvPr id="17" name="Text Placeholder 3">
              <a:extLst>
                <a:ext uri="{FF2B5EF4-FFF2-40B4-BE49-F238E27FC236}">
                  <a16:creationId xmlns:a16="http://schemas.microsoft.com/office/drawing/2014/main" id="{E37B7C3E-1356-E0AB-4911-88D1183823B8}"/>
                </a:ext>
              </a:extLst>
            </p:cNvPr>
            <p:cNvSpPr txBox="1">
              <a:spLocks/>
            </p:cNvSpPr>
            <p:nvPr/>
          </p:nvSpPr>
          <p:spPr>
            <a:xfrm>
              <a:off x="550862" y="5583887"/>
              <a:ext cx="1802493" cy="387798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/>
              <a:r>
                <a:rPr lang="en-US" sz="2800" b="1" dirty="0">
                  <a:solidFill>
                    <a:srgbClr val="FFFFFF"/>
                  </a:solidFill>
                  <a:latin typeface="+mj-lt"/>
                  <a:ea typeface="Cambria" pitchFamily="34" charset="-122"/>
                  <a:cs typeface="Cambria" pitchFamily="34" charset="-120"/>
                </a:rPr>
                <a:t>$540</a:t>
              </a:r>
              <a:r>
                <a:rPr lang="en-US" sz="1600" dirty="0">
                  <a:solidFill>
                    <a:schemeClr val="accent6"/>
                  </a:solidFill>
                  <a:latin typeface="+mj-lt"/>
                  <a:ea typeface="Cambria" pitchFamily="34" charset="-122"/>
                  <a:cs typeface="Cambria" pitchFamily="34" charset="-120"/>
                </a:rPr>
                <a:t>/day</a:t>
              </a:r>
              <a:endParaRPr lang="en-US" sz="1400" dirty="0">
                <a:solidFill>
                  <a:schemeClr val="accent6"/>
                </a:solidFill>
                <a:latin typeface="+mj-lt"/>
                <a:ea typeface="Cambria" pitchFamily="34" charset="-122"/>
                <a:cs typeface="Cambria" pitchFamily="34" charset="-120"/>
              </a:endParaRPr>
            </a:p>
          </p:txBody>
        </p:sp>
        <p:sp>
          <p:nvSpPr>
            <p:cNvPr id="8" name="Text Placeholder 3">
              <a:extLst>
                <a:ext uri="{FF2B5EF4-FFF2-40B4-BE49-F238E27FC236}">
                  <a16:creationId xmlns:a16="http://schemas.microsoft.com/office/drawing/2014/main" id="{377777FF-A7D2-8ED0-0AB9-963F59348B4F}"/>
                </a:ext>
              </a:extLst>
            </p:cNvPr>
            <p:cNvSpPr txBox="1">
              <a:spLocks/>
            </p:cNvSpPr>
            <p:nvPr/>
          </p:nvSpPr>
          <p:spPr>
            <a:xfrm>
              <a:off x="550863" y="5201249"/>
              <a:ext cx="4379357" cy="152349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100" dirty="0">
                  <a:solidFill>
                    <a:schemeClr val="accent6"/>
                  </a:solidFill>
                </a:rPr>
                <a:t>Estimated cost saving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AD421490-00D1-7286-778C-280345620EC3}"/>
                </a:ext>
              </a:extLst>
            </p:cNvPr>
            <p:cNvCxnSpPr/>
            <p:nvPr/>
          </p:nvCxnSpPr>
          <p:spPr>
            <a:xfrm>
              <a:off x="550862" y="5421092"/>
              <a:ext cx="4379358" cy="0"/>
            </a:xfrm>
            <a:prstGeom prst="line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43094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age">
            <a:extLst>
              <a:ext uri="{FF2B5EF4-FFF2-40B4-BE49-F238E27FC236}">
                <a16:creationId xmlns:a16="http://schemas.microsoft.com/office/drawing/2014/main" id="{7790C8D9-38C0-FF98-B891-41214CDDF7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279132"/>
            <a:ext cx="12192000" cy="8119328"/>
          </a:xfrm>
          <a:prstGeom prst="rect">
            <a:avLst/>
          </a:prstGeom>
        </p:spPr>
      </p:pic>
      <p:sp>
        <p:nvSpPr>
          <p:cNvPr id="2" name="Title">
            <a:extLst>
              <a:ext uri="{FF2B5EF4-FFF2-40B4-BE49-F238E27FC236}">
                <a16:creationId xmlns:a16="http://schemas.microsoft.com/office/drawing/2014/main" id="{53056699-4600-F0A9-31AB-DDABA6064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0736" y="592762"/>
            <a:ext cx="6522184" cy="387798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Gundagai Meat Processors</a:t>
            </a:r>
          </a:p>
        </p:txBody>
      </p:sp>
      <p:sp>
        <p:nvSpPr>
          <p:cNvPr id="4" name="Sub title">
            <a:extLst>
              <a:ext uri="{FF2B5EF4-FFF2-40B4-BE49-F238E27FC236}">
                <a16:creationId xmlns:a16="http://schemas.microsoft.com/office/drawing/2014/main" id="{EF1F56D4-793A-B33A-15C6-8ECDA40DC7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20736" y="1125798"/>
            <a:ext cx="6522184" cy="166199"/>
          </a:xfrm>
        </p:spPr>
        <p:txBody>
          <a:bodyPr/>
          <a:lstStyle/>
          <a:p>
            <a:r>
              <a:rPr lang="en-US" b="1" dirty="0">
                <a:solidFill>
                  <a:srgbClr val="FFFFFF"/>
                </a:solidFill>
              </a:rPr>
              <a:t>One of Australia’s leading lamb processors</a:t>
            </a:r>
          </a:p>
        </p:txBody>
      </p:sp>
      <p:grpSp>
        <p:nvGrpSpPr>
          <p:cNvPr id="9" name="Logo">
            <a:extLst>
              <a:ext uri="{FF2B5EF4-FFF2-40B4-BE49-F238E27FC236}">
                <a16:creationId xmlns:a16="http://schemas.microsoft.com/office/drawing/2014/main" id="{E1C5B6CB-242A-3A57-EE76-7D1AEF744B85}"/>
              </a:ext>
            </a:extLst>
          </p:cNvPr>
          <p:cNvGrpSpPr/>
          <p:nvPr/>
        </p:nvGrpSpPr>
        <p:grpSpPr>
          <a:xfrm>
            <a:off x="509062" y="268430"/>
            <a:ext cx="1444868" cy="1444868"/>
            <a:chOff x="9788892" y="0"/>
            <a:chExt cx="1992430" cy="199243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29353C7-233D-21AE-2DFD-FFECDDE56807}"/>
                </a:ext>
              </a:extLst>
            </p:cNvPr>
            <p:cNvSpPr/>
            <p:nvPr/>
          </p:nvSpPr>
          <p:spPr>
            <a:xfrm>
              <a:off x="9788892" y="0"/>
              <a:ext cx="1992430" cy="199243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1" name="GMP logo">
              <a:extLst>
                <a:ext uri="{FF2B5EF4-FFF2-40B4-BE49-F238E27FC236}">
                  <a16:creationId xmlns:a16="http://schemas.microsoft.com/office/drawing/2014/main" id="{25317026-7676-C0F4-2CF6-C5EBB420B30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156810" y="547196"/>
              <a:ext cx="1256594" cy="898038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A28F4B0-BD65-37A9-458C-DDF1C3F1EB0E}"/>
              </a:ext>
            </a:extLst>
          </p:cNvPr>
          <p:cNvGrpSpPr/>
          <p:nvPr/>
        </p:nvGrpSpPr>
        <p:grpSpPr>
          <a:xfrm>
            <a:off x="557968" y="2383241"/>
            <a:ext cx="4672793" cy="3845001"/>
            <a:chOff x="557968" y="2383241"/>
            <a:chExt cx="4672793" cy="3845001"/>
          </a:xfrm>
        </p:grpSpPr>
        <p:sp>
          <p:nvSpPr>
            <p:cNvPr id="12" name="textbox">
              <a:extLst>
                <a:ext uri="{FF2B5EF4-FFF2-40B4-BE49-F238E27FC236}">
                  <a16:creationId xmlns:a16="http://schemas.microsoft.com/office/drawing/2014/main" id="{E0B98C32-6D69-4932-9A72-0E6F55F37FED}"/>
                </a:ext>
              </a:extLst>
            </p:cNvPr>
            <p:cNvSpPr/>
            <p:nvPr/>
          </p:nvSpPr>
          <p:spPr>
            <a:xfrm>
              <a:off x="557968" y="2383241"/>
              <a:ext cx="4672793" cy="384500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0" tIns="360000" rIns="360000" bIns="360000" rtlCol="0" anchor="t" anchorCtr="0">
              <a:spAutoFit/>
            </a:bodyPr>
            <a:lstStyle/>
            <a:p>
              <a:pPr>
                <a:lnSpc>
                  <a:spcPct val="120000"/>
                </a:lnSpc>
                <a:spcAft>
                  <a:spcPts val="3000"/>
                </a:spcAft>
              </a:pPr>
              <a:r>
                <a:rPr lang="en-US" b="1" dirty="0">
                  <a:solidFill>
                    <a:schemeClr val="accent6"/>
                  </a:solidFill>
                  <a:latin typeface="+mj-lt"/>
                </a:rPr>
                <a:t>	Established in 1974</a:t>
              </a:r>
              <a:r>
                <a:rPr lang="en-US" b="1" dirty="0">
                  <a:solidFill>
                    <a:srgbClr val="FFFFFF"/>
                  </a:solidFill>
                  <a:latin typeface="+mj-lt"/>
                </a:rPr>
                <a:t> </a:t>
              </a:r>
              <a:br>
                <a:rPr lang="en-US" sz="1400" dirty="0">
                  <a:solidFill>
                    <a:srgbClr val="FFFFFF"/>
                  </a:solidFill>
                  <a:latin typeface="+mj-lt"/>
                </a:rPr>
              </a:br>
              <a:r>
                <a:rPr lang="en-US" sz="1200" dirty="0">
                  <a:solidFill>
                    <a:srgbClr val="FFFFFF"/>
                  </a:solidFill>
                  <a:latin typeface="+mj-lt"/>
                </a:rPr>
                <a:t>By the Barton family. A family-owned lamb </a:t>
              </a:r>
              <a:br>
                <a:rPr lang="en-US" sz="1200" dirty="0">
                  <a:solidFill>
                    <a:srgbClr val="FFFFFF"/>
                  </a:solidFill>
                  <a:latin typeface="+mj-lt"/>
                </a:rPr>
              </a:br>
              <a:r>
                <a:rPr lang="en-US" sz="1200" dirty="0">
                  <a:solidFill>
                    <a:srgbClr val="FFFFFF"/>
                  </a:solidFill>
                  <a:latin typeface="+mj-lt"/>
                </a:rPr>
                <a:t>processor based in Gundagai, NSW</a:t>
              </a:r>
              <a:endParaRPr lang="en-US" sz="1400" dirty="0">
                <a:solidFill>
                  <a:srgbClr val="FFFFFF"/>
                </a:solidFill>
                <a:latin typeface="+mj-lt"/>
              </a:endParaRPr>
            </a:p>
            <a:p>
              <a:pPr>
                <a:lnSpc>
                  <a:spcPct val="120000"/>
                </a:lnSpc>
                <a:spcAft>
                  <a:spcPts val="3000"/>
                </a:spcAft>
              </a:pPr>
              <a:r>
                <a:rPr lang="en-US" b="1" dirty="0">
                  <a:solidFill>
                    <a:schemeClr val="accent6"/>
                  </a:solidFill>
                  <a:latin typeface="+mj-lt"/>
                </a:rPr>
                <a:t>	~1M sheep &amp; lambs </a:t>
              </a:r>
              <a:br>
                <a:rPr lang="en-US" sz="1400" dirty="0">
                  <a:solidFill>
                    <a:srgbClr val="FFFFFF"/>
                  </a:solidFill>
                  <a:latin typeface="+mj-lt"/>
                </a:rPr>
              </a:br>
              <a:r>
                <a:rPr lang="en-US" sz="1200" dirty="0">
                  <a:solidFill>
                    <a:srgbClr val="FFFFFF"/>
                  </a:solidFill>
                  <a:latin typeface="+mj-lt"/>
                </a:rPr>
                <a:t>25,000 t/HSCW p</a:t>
              </a:r>
              <a:r>
                <a:rPr lang="en-US" sz="1200" dirty="0">
                  <a:solidFill>
                    <a:srgbClr val="FFFFFF"/>
                  </a:solidFill>
                </a:rPr>
                <a:t>rocessed </a:t>
              </a:r>
              <a:r>
                <a:rPr lang="en-US" sz="1200" dirty="0">
                  <a:solidFill>
                    <a:srgbClr val="FFFFFF"/>
                  </a:solidFill>
                  <a:latin typeface="+mj-lt"/>
                </a:rPr>
                <a:t>annually </a:t>
              </a:r>
              <a:endParaRPr lang="en-US" sz="1400" dirty="0">
                <a:solidFill>
                  <a:srgbClr val="FFFFFF"/>
                </a:solidFill>
                <a:latin typeface="+mj-lt"/>
              </a:endParaRPr>
            </a:p>
            <a:p>
              <a:pPr>
                <a:lnSpc>
                  <a:spcPct val="120000"/>
                </a:lnSpc>
                <a:spcAft>
                  <a:spcPts val="3000"/>
                </a:spcAft>
              </a:pPr>
              <a:r>
                <a:rPr lang="en-US" b="1" dirty="0">
                  <a:solidFill>
                    <a:schemeClr val="accent6"/>
                  </a:solidFill>
                  <a:latin typeface="+mj-lt"/>
                </a:rPr>
                <a:t>	350 (FTE) employees </a:t>
              </a:r>
            </a:p>
            <a:p>
              <a:pPr>
                <a:lnSpc>
                  <a:spcPct val="120000"/>
                </a:lnSpc>
                <a:spcAft>
                  <a:spcPts val="3000"/>
                </a:spcAft>
              </a:pPr>
              <a:r>
                <a:rPr lang="en-US" b="1" dirty="0">
                  <a:solidFill>
                    <a:schemeClr val="accent6"/>
                  </a:solidFill>
                  <a:latin typeface="+mj-lt"/>
                </a:rPr>
                <a:t>	~20 active exporting countrie</a:t>
              </a:r>
              <a:r>
                <a:rPr lang="en-US" dirty="0">
                  <a:solidFill>
                    <a:schemeClr val="accent6"/>
                  </a:solidFill>
                  <a:latin typeface="+mj-lt"/>
                </a:rPr>
                <a:t>s</a:t>
              </a:r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5131D364-EE37-7F7E-4886-FA60986F7A5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02868" y="2685831"/>
              <a:ext cx="360000" cy="360000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F2B33546-2EFC-7AB4-C3D8-FBBF1EA5E6E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902868" y="3833911"/>
              <a:ext cx="360000" cy="360000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82F47CC2-FAE5-3377-27EA-CAAB6689C0F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902868" y="4794031"/>
              <a:ext cx="360000" cy="360000"/>
            </a:xfrm>
            <a:prstGeom prst="rect">
              <a:avLst/>
            </a:prstGeom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58E13C9C-921D-A6F0-2369-68C1B416E51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902868" y="5535711"/>
              <a:ext cx="360000" cy="360000"/>
            </a:xfrm>
            <a:prstGeom prst="rect">
              <a:avLst/>
            </a:prstGeom>
          </p:spPr>
        </p:pic>
      </p:grpSp>
      <p:pic>
        <p:nvPicPr>
          <p:cNvPr id="3" name="Patter-TEAL">
            <a:extLst>
              <a:ext uri="{FF2B5EF4-FFF2-40B4-BE49-F238E27FC236}">
                <a16:creationId xmlns:a16="http://schemas.microsoft.com/office/drawing/2014/main" id="{AC164107-34E9-B126-DB69-03505FF2FE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814201" y="0"/>
            <a:ext cx="2743200" cy="68580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E28A7BDF-7C25-2558-BA85-4019E0D1DA2F}"/>
              </a:ext>
            </a:extLst>
          </p:cNvPr>
          <p:cNvSpPr/>
          <p:nvPr/>
        </p:nvSpPr>
        <p:spPr>
          <a:xfrm flipV="1">
            <a:off x="-10939714" y="-279132"/>
            <a:ext cx="9457686" cy="49955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A95BF67-2238-7A0E-0667-3A9725200002}"/>
              </a:ext>
            </a:extLst>
          </p:cNvPr>
          <p:cNvSpPr/>
          <p:nvPr/>
        </p:nvSpPr>
        <p:spPr>
          <a:xfrm flipV="1">
            <a:off x="-10939714" y="4716378"/>
            <a:ext cx="9457686" cy="214162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4098A3C-CB75-19CE-8612-F24F3F1072F0}"/>
              </a:ext>
            </a:extLst>
          </p:cNvPr>
          <p:cNvGrpSpPr/>
          <p:nvPr/>
        </p:nvGrpSpPr>
        <p:grpSpPr>
          <a:xfrm>
            <a:off x="-5366485" y="2383241"/>
            <a:ext cx="4776103" cy="2864155"/>
            <a:chOff x="560394" y="2383241"/>
            <a:chExt cx="4776103" cy="2864155"/>
          </a:xfrm>
        </p:grpSpPr>
        <p:sp>
          <p:nvSpPr>
            <p:cNvPr id="13" name="Textbox">
              <a:extLst>
                <a:ext uri="{FF2B5EF4-FFF2-40B4-BE49-F238E27FC236}">
                  <a16:creationId xmlns:a16="http://schemas.microsoft.com/office/drawing/2014/main" id="{40196B47-8590-7C03-5CCC-B4181B310289}"/>
                </a:ext>
              </a:extLst>
            </p:cNvPr>
            <p:cNvSpPr/>
            <p:nvPr/>
          </p:nvSpPr>
          <p:spPr>
            <a:xfrm>
              <a:off x="560394" y="2383241"/>
              <a:ext cx="4776103" cy="286415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0" tIns="360000" rIns="360000" bIns="360000" rtlCol="0" anchor="t" anchorCtr="0">
              <a:spAutoFit/>
            </a:bodyPr>
            <a:lstStyle/>
            <a:p>
              <a:pPr>
                <a:lnSpc>
                  <a:spcPct val="120000"/>
                </a:lnSpc>
                <a:spcAft>
                  <a:spcPts val="3000"/>
                </a:spcAft>
              </a:pPr>
              <a:r>
                <a:rPr lang="en-AU" b="1" dirty="0">
                  <a:solidFill>
                    <a:schemeClr val="accent6"/>
                  </a:solidFill>
                </a:rPr>
                <a:t>	Trusted partnerships</a:t>
              </a:r>
              <a:br>
                <a:rPr lang="en-US" b="1" dirty="0">
                  <a:solidFill>
                    <a:srgbClr val="FFFFFF"/>
                  </a:solidFill>
                </a:rPr>
              </a:br>
              <a:r>
                <a:rPr lang="en-US" sz="1200" dirty="0">
                  <a:solidFill>
                    <a:srgbClr val="FFFFFF"/>
                  </a:solidFill>
                </a:rPr>
                <a:t>Built on innovation, quality and long-term partnerships </a:t>
              </a:r>
              <a:br>
                <a:rPr lang="en-US" sz="1200" dirty="0">
                  <a:solidFill>
                    <a:srgbClr val="FFFFFF"/>
                  </a:solidFill>
                </a:rPr>
              </a:br>
              <a:r>
                <a:rPr lang="en-US" sz="1200" dirty="0">
                  <a:solidFill>
                    <a:srgbClr val="FFFFFF"/>
                  </a:solidFill>
                </a:rPr>
                <a:t>with producers and customers.</a:t>
              </a:r>
            </a:p>
            <a:p>
              <a:pPr>
                <a:lnSpc>
                  <a:spcPct val="120000"/>
                </a:lnSpc>
                <a:spcAft>
                  <a:spcPts val="3000"/>
                </a:spcAft>
              </a:pPr>
              <a:r>
                <a:rPr lang="en-AU" b="1" dirty="0">
                  <a:solidFill>
                    <a:schemeClr val="accent6"/>
                  </a:solidFill>
                </a:rPr>
                <a:t>	Energy &amp; refrigeration systems</a:t>
              </a:r>
              <a:br>
                <a:rPr lang="en-US" b="1" dirty="0">
                  <a:solidFill>
                    <a:srgbClr val="FFFFFF"/>
                  </a:solidFill>
                </a:rPr>
              </a:br>
              <a:r>
                <a:rPr lang="en-US" sz="1200" dirty="0">
                  <a:solidFill>
                    <a:srgbClr val="FFFFFF"/>
                  </a:solidFill>
                </a:rPr>
                <a:t>Operates a medium-sized ammonia refrigeration system alongside gas-fired hot water generation for </a:t>
              </a:r>
              <a:r>
                <a:rPr lang="en-US" sz="1200" dirty="0" err="1">
                  <a:solidFill>
                    <a:srgbClr val="FFFFFF"/>
                  </a:solidFill>
                </a:rPr>
                <a:t>sterilisation</a:t>
              </a:r>
              <a:r>
                <a:rPr lang="en-US" sz="1200" dirty="0">
                  <a:solidFill>
                    <a:srgbClr val="FFFFFF"/>
                  </a:solidFill>
                </a:rPr>
                <a:t>, sanitation and cleaning.</a:t>
              </a:r>
            </a:p>
          </p:txBody>
        </p:sp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5D822BBF-4C56-D99F-1663-ACCB8774F54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902868" y="2685831"/>
              <a:ext cx="360000" cy="360000"/>
            </a:xfrm>
            <a:prstGeom prst="rect">
              <a:avLst/>
            </a:prstGeom>
          </p:spPr>
        </p:pic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DB9D0D41-7A0E-04C6-B3B1-C96EE53CE3F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902868" y="3872792"/>
              <a:ext cx="360000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82501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8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90A78D-3199-D0F8-3254-2E67688A5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C226F26-6B08-57BB-C949-17C679DFB40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41" t="19031" r="3065" b="7224"/>
          <a:stretch>
            <a:fillRect/>
          </a:stretch>
        </p:blipFill>
        <p:spPr>
          <a:xfrm>
            <a:off x="450819" y="2029633"/>
            <a:ext cx="7890155" cy="409955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52E905A-DFCF-77B1-4A73-D493AA0DBDE5}"/>
              </a:ext>
            </a:extLst>
          </p:cNvPr>
          <p:cNvSpPr/>
          <p:nvPr/>
        </p:nvSpPr>
        <p:spPr>
          <a:xfrm>
            <a:off x="8710863" y="0"/>
            <a:ext cx="3481137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32A8C7-6374-3E14-D80C-9C7102470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92762"/>
            <a:ext cx="7753426" cy="387798"/>
          </a:xfrm>
        </p:spPr>
        <p:txBody>
          <a:bodyPr/>
          <a:lstStyle/>
          <a:p>
            <a:r>
              <a:rPr lang="en-US" dirty="0"/>
              <a:t>Plant Monthly Gas Usage </a:t>
            </a:r>
            <a:r>
              <a:rPr lang="en-US" sz="1400" b="1" dirty="0"/>
              <a:t>Gigajoule</a:t>
            </a:r>
            <a:r>
              <a:rPr lang="en-US" b="1" dirty="0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0D7E6D-1D3E-4238-9685-2287C4DCB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0863" y="1133545"/>
            <a:ext cx="11090274" cy="193899"/>
          </a:xfrm>
        </p:spPr>
        <p:txBody>
          <a:bodyPr/>
          <a:lstStyle/>
          <a:p>
            <a:r>
              <a:rPr lang="en-US" b="1" dirty="0"/>
              <a:t>System ON </a:t>
            </a:r>
            <a:r>
              <a:rPr lang="en-US" dirty="0"/>
              <a:t>Gas Usage GJ per operating day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E5FC366-C54B-CAC1-E86B-4947C34CF151}"/>
              </a:ext>
            </a:extLst>
          </p:cNvPr>
          <p:cNvSpPr txBox="1">
            <a:spLocks/>
          </p:cNvSpPr>
          <p:nvPr/>
        </p:nvSpPr>
        <p:spPr>
          <a:xfrm>
            <a:off x="9249427" y="4032073"/>
            <a:ext cx="2404094" cy="49244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 i="1" dirty="0">
                <a:solidFill>
                  <a:schemeClr val="accent3"/>
                </a:solidFill>
              </a:rPr>
              <a:t>Note</a:t>
            </a:r>
          </a:p>
          <a:p>
            <a:pPr>
              <a:spcBef>
                <a:spcPts val="600"/>
              </a:spcBef>
            </a:pPr>
            <a:r>
              <a:rPr lang="en-US" sz="1000" dirty="0">
                <a:solidFill>
                  <a:schemeClr val="accent3"/>
                </a:solidFill>
              </a:rPr>
              <a:t>Reading Variance is due to the read date of the month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E62F84A-83EF-9EAE-B2E2-4245EBC0ADD9}"/>
              </a:ext>
            </a:extLst>
          </p:cNvPr>
          <p:cNvSpPr txBox="1">
            <a:spLocks/>
          </p:cNvSpPr>
          <p:nvPr/>
        </p:nvSpPr>
        <p:spPr>
          <a:xfrm>
            <a:off x="3502026" y="6263270"/>
            <a:ext cx="1970956" cy="14542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050" dirty="0">
                <a:solidFill>
                  <a:schemeClr val="tx1"/>
                </a:solidFill>
              </a:rPr>
              <a:t>GJ Per </a:t>
            </a:r>
            <a:r>
              <a:rPr lang="en-AU" sz="1000" dirty="0">
                <a:solidFill>
                  <a:schemeClr val="tx1"/>
                </a:solidFill>
              </a:rPr>
              <a:t>Operating</a:t>
            </a:r>
            <a:r>
              <a:rPr lang="en-AU" sz="1050" dirty="0">
                <a:solidFill>
                  <a:schemeClr val="tx1"/>
                </a:solidFill>
              </a:rPr>
              <a:t> Day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1FE70A-4F78-7E7B-1086-A1A7DF450EC3}"/>
              </a:ext>
            </a:extLst>
          </p:cNvPr>
          <p:cNvSpPr txBox="1"/>
          <p:nvPr/>
        </p:nvSpPr>
        <p:spPr>
          <a:xfrm>
            <a:off x="9237043" y="1924303"/>
            <a:ext cx="2404094" cy="153888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Clearly see the average usage is coming down since starting the heat recovery in October </a:t>
            </a:r>
            <a:endParaRPr lang="en-AU" sz="2000" dirty="0">
              <a:solidFill>
                <a:schemeClr val="tx2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62D03E9-A6AE-A559-FD65-2D809F7BC337}"/>
              </a:ext>
            </a:extLst>
          </p:cNvPr>
          <p:cNvGrpSpPr/>
          <p:nvPr/>
        </p:nvGrpSpPr>
        <p:grpSpPr>
          <a:xfrm>
            <a:off x="5676000" y="1859163"/>
            <a:ext cx="2484000" cy="3759122"/>
            <a:chOff x="5665486" y="1924303"/>
            <a:chExt cx="2484000" cy="375912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F6F0D02-C522-2255-F1D1-0DA12F7D82FE}"/>
                </a:ext>
              </a:extLst>
            </p:cNvPr>
            <p:cNvSpPr/>
            <p:nvPr/>
          </p:nvSpPr>
          <p:spPr>
            <a:xfrm>
              <a:off x="5665486" y="2155136"/>
              <a:ext cx="2484000" cy="3528289"/>
            </a:xfrm>
            <a:prstGeom prst="rect">
              <a:avLst/>
            </a:prstGeom>
            <a:solidFill>
              <a:schemeClr val="accent6">
                <a:alpha val="30572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tIns="180000" rIns="90000" bIns="180000"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17C49B7-F5DF-5016-8675-15F225D98A53}"/>
                </a:ext>
              </a:extLst>
            </p:cNvPr>
            <p:cNvSpPr txBox="1"/>
            <p:nvPr/>
          </p:nvSpPr>
          <p:spPr>
            <a:xfrm>
              <a:off x="5665486" y="1924303"/>
              <a:ext cx="2484000" cy="73284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wrap="square" lIns="90000" tIns="180000" rIns="90000" bIns="180000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accent1"/>
                  </a:solidFill>
                </a:rPr>
                <a:t>Average operating day usage </a:t>
              </a:r>
              <a:r>
                <a:rPr lang="en-US" sz="1200" b="1" dirty="0">
                  <a:solidFill>
                    <a:schemeClr val="accent1"/>
                  </a:solidFill>
                </a:rPr>
                <a:t>since</a:t>
              </a:r>
              <a:r>
                <a:rPr lang="en-US" sz="1200" dirty="0">
                  <a:solidFill>
                    <a:schemeClr val="accent1"/>
                  </a:solidFill>
                </a:rPr>
                <a:t> heat recovery turn on</a:t>
              </a:r>
              <a:endParaRPr lang="en-AU" sz="12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C43AA82-0CC5-386B-50A5-F2305AEFC945}"/>
              </a:ext>
            </a:extLst>
          </p:cNvPr>
          <p:cNvGrpSpPr/>
          <p:nvPr/>
        </p:nvGrpSpPr>
        <p:grpSpPr>
          <a:xfrm>
            <a:off x="2008776" y="1859163"/>
            <a:ext cx="3379302" cy="3759122"/>
            <a:chOff x="1998262" y="1924303"/>
            <a:chExt cx="3379302" cy="375912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1EF8967-21C8-93F0-CE93-2BD8F5B78FB0}"/>
                </a:ext>
              </a:extLst>
            </p:cNvPr>
            <p:cNvSpPr/>
            <p:nvPr/>
          </p:nvSpPr>
          <p:spPr>
            <a:xfrm>
              <a:off x="1998262" y="2155136"/>
              <a:ext cx="3379302" cy="3528289"/>
            </a:xfrm>
            <a:prstGeom prst="rect">
              <a:avLst/>
            </a:prstGeom>
            <a:solidFill>
              <a:schemeClr val="accent6">
                <a:alpha val="30572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tIns="180000" rIns="90000" bIns="180000" rtlCol="0" anchor="ctr"/>
            <a:lstStyle/>
            <a:p>
              <a:pPr algn="ctr"/>
              <a:endParaRPr lang="en-US" sz="1200" dirty="0">
                <a:solidFill>
                  <a:schemeClr val="accent6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228E020-0864-BE51-1E5D-EB9951E118ED}"/>
                </a:ext>
              </a:extLst>
            </p:cNvPr>
            <p:cNvSpPr txBox="1"/>
            <p:nvPr/>
          </p:nvSpPr>
          <p:spPr>
            <a:xfrm>
              <a:off x="1998262" y="1924303"/>
              <a:ext cx="3379302" cy="7328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lIns="90000" tIns="180000" rIns="90000" bIns="180000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accent6">
                      <a:lumMod val="20000"/>
                      <a:lumOff val="80000"/>
                    </a:schemeClr>
                  </a:solidFill>
                </a:rPr>
                <a:t>Average operating day usage </a:t>
              </a:r>
              <a:br>
                <a:rPr lang="en-US" sz="1200" dirty="0">
                  <a:solidFill>
                    <a:schemeClr val="accent6">
                      <a:lumMod val="20000"/>
                      <a:lumOff val="80000"/>
                    </a:schemeClr>
                  </a:solidFill>
                </a:rPr>
              </a:br>
              <a:r>
                <a:rPr lang="en-US" sz="12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rPr>
                <a:t>before</a:t>
              </a:r>
              <a:r>
                <a:rPr lang="en-US" sz="1200" dirty="0">
                  <a:solidFill>
                    <a:schemeClr val="accent6">
                      <a:lumMod val="20000"/>
                      <a:lumOff val="80000"/>
                    </a:schemeClr>
                  </a:solidFill>
                </a:rPr>
                <a:t> heat recovery turn on</a:t>
              </a:r>
              <a:endParaRPr lang="en-AU" sz="1200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579852F-2E28-381E-8213-C45520EEC035}"/>
              </a:ext>
            </a:extLst>
          </p:cNvPr>
          <p:cNvCxnSpPr>
            <a:cxnSpLocks/>
          </p:cNvCxnSpPr>
          <p:nvPr/>
        </p:nvCxnSpPr>
        <p:spPr>
          <a:xfrm>
            <a:off x="9237043" y="3747629"/>
            <a:ext cx="2404094" cy="0"/>
          </a:xfrm>
          <a:prstGeom prst="line">
            <a:avLst/>
          </a:prstGeom>
          <a:ln w="9525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ABE4EF67-DF17-46AB-A81E-42149579AAD2">
            <a:extLst>
              <a:ext uri="{FF2B5EF4-FFF2-40B4-BE49-F238E27FC236}">
                <a16:creationId xmlns:a16="http://schemas.microsoft.com/office/drawing/2014/main" id="{7BA0B01E-460A-6DCB-4DE9-10E506ADE4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6" r="6800"/>
          <a:stretch>
            <a:fillRect/>
          </a:stretch>
        </p:blipFill>
        <p:spPr bwMode="auto">
          <a:xfrm>
            <a:off x="-8177872" y="2261"/>
            <a:ext cx="6815327" cy="685574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21170F9-8E13-13E8-2985-8A115C035411}"/>
              </a:ext>
            </a:extLst>
          </p:cNvPr>
          <p:cNvSpPr/>
          <p:nvPr/>
        </p:nvSpPr>
        <p:spPr>
          <a:xfrm>
            <a:off x="-8247269" y="0"/>
            <a:ext cx="8019153" cy="687128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35DF38AF-BDFB-65E6-4E7F-B684835755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83268" y="663721"/>
            <a:ext cx="1133545" cy="11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393653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>
            <a:extLst>
              <a:ext uri="{FF2B5EF4-FFF2-40B4-BE49-F238E27FC236}">
                <a16:creationId xmlns:a16="http://schemas.microsoft.com/office/drawing/2014/main" id="{475C0668-42B6-E4EE-9D77-A9841FB397D2}"/>
              </a:ext>
            </a:extLst>
          </p:cNvPr>
          <p:cNvSpPr/>
          <p:nvPr/>
        </p:nvSpPr>
        <p:spPr>
          <a:xfrm>
            <a:off x="8710863" y="0"/>
            <a:ext cx="3481137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ABE4EF67-DF17-46AB-A81E-42149579AAD2">
            <a:extLst>
              <a:ext uri="{FF2B5EF4-FFF2-40B4-BE49-F238E27FC236}">
                <a16:creationId xmlns:a16="http://schemas.microsoft.com/office/drawing/2014/main" id="{582B8AD3-21AC-976E-2E2A-88635529D9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6" r="6800"/>
          <a:stretch>
            <a:fillRect/>
          </a:stretch>
        </p:blipFill>
        <p:spPr bwMode="auto">
          <a:xfrm>
            <a:off x="-2391064" y="2261"/>
            <a:ext cx="6815327" cy="685574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BB32926-95D5-4CB0-96D3-35967A6FD38D}"/>
              </a:ext>
            </a:extLst>
          </p:cNvPr>
          <p:cNvSpPr/>
          <p:nvPr/>
        </p:nvSpPr>
        <p:spPr>
          <a:xfrm>
            <a:off x="4172847" y="0"/>
            <a:ext cx="8019153" cy="687128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2066C1DE-475E-5B04-142B-70ECA61E6AD2}"/>
              </a:ext>
            </a:extLst>
          </p:cNvPr>
          <p:cNvSpPr txBox="1">
            <a:spLocks/>
          </p:cNvSpPr>
          <p:nvPr/>
        </p:nvSpPr>
        <p:spPr>
          <a:xfrm>
            <a:off x="4725137" y="592762"/>
            <a:ext cx="7753426" cy="3877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Onsite Improvements &amp; Performance</a:t>
            </a:r>
            <a:endParaRPr lang="en-US" b="1" dirty="0"/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91EC4717-EB6C-E8AA-784F-8D4FB2D11419}"/>
              </a:ext>
            </a:extLst>
          </p:cNvPr>
          <p:cNvSpPr txBox="1">
            <a:spLocks/>
          </p:cNvSpPr>
          <p:nvPr/>
        </p:nvSpPr>
        <p:spPr>
          <a:xfrm>
            <a:off x="4725137" y="1133545"/>
            <a:ext cx="11090274" cy="1661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6"/>
                </a:solidFill>
              </a:rPr>
              <a:t>What GMP has seen on the ground since Stage 1A went live</a:t>
            </a:r>
          </a:p>
        </p:txBody>
      </p:sp>
      <p:grpSp>
        <p:nvGrpSpPr>
          <p:cNvPr id="41" name="4">
            <a:extLst>
              <a:ext uri="{FF2B5EF4-FFF2-40B4-BE49-F238E27FC236}">
                <a16:creationId xmlns:a16="http://schemas.microsoft.com/office/drawing/2014/main" id="{7F4755A8-3A3D-E44D-B194-30FCC82A5475}"/>
              </a:ext>
            </a:extLst>
          </p:cNvPr>
          <p:cNvGrpSpPr/>
          <p:nvPr/>
        </p:nvGrpSpPr>
        <p:grpSpPr>
          <a:xfrm>
            <a:off x="8124905" y="4104236"/>
            <a:ext cx="3240000" cy="1973137"/>
            <a:chOff x="8124905" y="4104236"/>
            <a:chExt cx="3240000" cy="1973137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6367A09-8990-411C-2BBD-EE5DF1C0DC0F}"/>
                </a:ext>
              </a:extLst>
            </p:cNvPr>
            <p:cNvSpPr/>
            <p:nvPr/>
          </p:nvSpPr>
          <p:spPr>
            <a:xfrm>
              <a:off x="8124905" y="4104236"/>
              <a:ext cx="3240000" cy="197313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0" tIns="360000" rIns="360000" bIns="360000" rtlCol="0" anchor="t" anchorCtr="0"/>
            <a:lstStyle/>
            <a:p>
              <a:pPr>
                <a:spcAft>
                  <a:spcPts val="2200"/>
                </a:spcAft>
              </a:pPr>
              <a:r>
                <a:rPr lang="en-AU" sz="1450" b="1" dirty="0">
                  <a:solidFill>
                    <a:srgbClr val="FFFFFF"/>
                  </a:solidFill>
                  <a:latin typeface="+mj-lt"/>
                </a:rPr>
                <a:t>	Free heat</a:t>
              </a:r>
            </a:p>
            <a:p>
              <a:pPr>
                <a:spcAft>
                  <a:spcPts val="1000"/>
                </a:spcAft>
              </a:pPr>
              <a:r>
                <a:rPr lang="en-AU" sz="1100" dirty="0">
                  <a:solidFill>
                    <a:srgbClr val="FFFFFF"/>
                  </a:solidFill>
                  <a:latin typeface="+mj-lt"/>
                </a:rPr>
                <a:t>Heat recovered from refrigeration condensers and compressor oil </a:t>
              </a:r>
              <a:br>
                <a:rPr lang="en-AU" sz="1100" dirty="0">
                  <a:solidFill>
                    <a:srgbClr val="FFFFFF"/>
                  </a:solidFill>
                  <a:latin typeface="+mj-lt"/>
                </a:rPr>
              </a:br>
              <a:r>
                <a:rPr lang="en-AU" sz="1100" dirty="0">
                  <a:solidFill>
                    <a:srgbClr val="FFFFFF"/>
                  </a:solidFill>
                  <a:latin typeface="+mj-lt"/>
                </a:rPr>
                <a:t>coolers that was previously rejected </a:t>
              </a:r>
              <a:br>
                <a:rPr lang="en-AU" sz="1100" dirty="0">
                  <a:solidFill>
                    <a:srgbClr val="FFFFFF"/>
                  </a:solidFill>
                  <a:latin typeface="+mj-lt"/>
                </a:rPr>
              </a:br>
              <a:r>
                <a:rPr lang="en-AU" sz="1100" dirty="0">
                  <a:solidFill>
                    <a:srgbClr val="FFFFFF"/>
                  </a:solidFill>
                  <a:latin typeface="+mj-lt"/>
                </a:rPr>
                <a:t>to atmosphere.</a:t>
              </a:r>
            </a:p>
            <a:p>
              <a:pPr>
                <a:spcAft>
                  <a:spcPts val="1000"/>
                </a:spcAft>
              </a:pPr>
              <a:endParaRPr lang="en-US" sz="1100" dirty="0">
                <a:solidFill>
                  <a:srgbClr val="FFFFFF"/>
                </a:solidFill>
                <a:latin typeface="+mj-lt"/>
              </a:endParaRPr>
            </a:p>
          </p:txBody>
        </p:sp>
        <p:pic>
          <p:nvPicPr>
            <p:cNvPr id="37" name="Heat">
              <a:extLst>
                <a:ext uri="{FF2B5EF4-FFF2-40B4-BE49-F238E27FC236}">
                  <a16:creationId xmlns:a16="http://schemas.microsoft.com/office/drawing/2014/main" id="{E58686DD-4A15-9F27-32CF-6584368DEC1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406264" y="4339660"/>
              <a:ext cx="517926" cy="517926"/>
            </a:xfrm>
            <a:prstGeom prst="rect">
              <a:avLst/>
            </a:prstGeom>
          </p:spPr>
        </p:pic>
      </p:grpSp>
      <p:grpSp>
        <p:nvGrpSpPr>
          <p:cNvPr id="38" name="3">
            <a:extLst>
              <a:ext uri="{FF2B5EF4-FFF2-40B4-BE49-F238E27FC236}">
                <a16:creationId xmlns:a16="http://schemas.microsoft.com/office/drawing/2014/main" id="{3804CCE0-41B2-9EBB-A33B-19A07FA6E27D}"/>
              </a:ext>
            </a:extLst>
          </p:cNvPr>
          <p:cNvGrpSpPr/>
          <p:nvPr/>
        </p:nvGrpSpPr>
        <p:grpSpPr>
          <a:xfrm>
            <a:off x="4725135" y="4104236"/>
            <a:ext cx="3240000" cy="1973137"/>
            <a:chOff x="4725135" y="4104236"/>
            <a:chExt cx="3240000" cy="1973137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861950A-E92E-E125-121A-0BE8F6DD9A3E}"/>
                </a:ext>
              </a:extLst>
            </p:cNvPr>
            <p:cNvSpPr/>
            <p:nvPr/>
          </p:nvSpPr>
          <p:spPr>
            <a:xfrm>
              <a:off x="4725135" y="4104236"/>
              <a:ext cx="3240000" cy="197313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0" tIns="360000" rIns="360000" bIns="360000" rtlCol="0" anchor="t" anchorCtr="0"/>
            <a:lstStyle/>
            <a:p>
              <a:pPr defTabSz="576000">
                <a:spcAft>
                  <a:spcPts val="1000"/>
                </a:spcAft>
              </a:pPr>
              <a:r>
                <a:rPr lang="en-AU" sz="1400" b="1" dirty="0">
                  <a:solidFill>
                    <a:srgbClr val="FFFFFF"/>
                  </a:solidFill>
                  <a:latin typeface="+mj-lt"/>
                </a:rPr>
                <a:t>	Minimal maintenance </a:t>
              </a:r>
              <a:br>
                <a:rPr lang="en-AU" sz="1400" b="1" dirty="0">
                  <a:solidFill>
                    <a:srgbClr val="FFFFFF"/>
                  </a:solidFill>
                  <a:latin typeface="+mj-lt"/>
                </a:rPr>
              </a:br>
              <a:r>
                <a:rPr lang="en-AU" sz="1400" b="1" dirty="0">
                  <a:solidFill>
                    <a:srgbClr val="FFFFFF"/>
                  </a:solidFill>
                  <a:latin typeface="+mj-lt"/>
                </a:rPr>
                <a:t>	or management</a:t>
              </a:r>
            </a:p>
            <a:p>
              <a:pPr>
                <a:spcAft>
                  <a:spcPts val="1000"/>
                </a:spcAft>
              </a:pPr>
              <a:r>
                <a:rPr lang="en-AU" sz="1100" dirty="0">
                  <a:solidFill>
                    <a:srgbClr val="FFFFFF"/>
                  </a:solidFill>
                  <a:latin typeface="+mj-lt"/>
                </a:rPr>
                <a:t>Fully automatic control via SCADA/PLC.  </a:t>
              </a:r>
              <a:r>
                <a:rPr lang="en-AU" sz="1100" i="1" dirty="0">
                  <a:solidFill>
                    <a:srgbClr val="FFFFFF"/>
                  </a:solidFill>
                  <a:latin typeface="+mj-lt"/>
                </a:rPr>
                <a:t>“I have been  impressed with how </a:t>
              </a:r>
              <a:br>
                <a:rPr lang="en-AU" sz="1100" i="1" dirty="0">
                  <a:solidFill>
                    <a:srgbClr val="FFFFFF"/>
                  </a:solidFill>
                  <a:latin typeface="+mj-lt"/>
                </a:rPr>
              </a:br>
              <a:r>
                <a:rPr lang="en-AU" sz="1100" i="1" dirty="0">
                  <a:solidFill>
                    <a:srgbClr val="FFFFFF"/>
                  </a:solidFill>
                  <a:latin typeface="+mj-lt"/>
                </a:rPr>
                <a:t>little attention the system requires, </a:t>
              </a:r>
              <a:br>
                <a:rPr lang="en-AU" sz="1100" i="1" dirty="0">
                  <a:solidFill>
                    <a:srgbClr val="FFFFFF"/>
                  </a:solidFill>
                  <a:latin typeface="+mj-lt"/>
                </a:rPr>
              </a:br>
              <a:r>
                <a:rPr lang="en-AU" sz="1100" i="1" dirty="0">
                  <a:solidFill>
                    <a:srgbClr val="FFFFFF"/>
                  </a:solidFill>
                  <a:latin typeface="+mj-lt"/>
                </a:rPr>
                <a:t>it just works.”</a:t>
              </a:r>
            </a:p>
            <a:p>
              <a:pPr>
                <a:spcAft>
                  <a:spcPts val="1000"/>
                </a:spcAft>
              </a:pPr>
              <a:endParaRPr lang="en-US" sz="1100" dirty="0">
                <a:solidFill>
                  <a:srgbClr val="FFFFFF"/>
                </a:solidFill>
                <a:latin typeface="+mj-lt"/>
              </a:endParaRPr>
            </a:p>
          </p:txBody>
        </p:sp>
        <p:pic>
          <p:nvPicPr>
            <p:cNvPr id="35" name="Cog">
              <a:extLst>
                <a:ext uri="{FF2B5EF4-FFF2-40B4-BE49-F238E27FC236}">
                  <a16:creationId xmlns:a16="http://schemas.microsoft.com/office/drawing/2014/main" id="{B6EFF580-DF25-1410-0A1F-2C3515EF8DF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946679" y="4292106"/>
              <a:ext cx="720000" cy="720000"/>
            </a:xfrm>
            <a:prstGeom prst="rect">
              <a:avLst/>
            </a:prstGeom>
          </p:spPr>
        </p:pic>
      </p:grpSp>
      <p:grpSp>
        <p:nvGrpSpPr>
          <p:cNvPr id="40" name="2">
            <a:extLst>
              <a:ext uri="{FF2B5EF4-FFF2-40B4-BE49-F238E27FC236}">
                <a16:creationId xmlns:a16="http://schemas.microsoft.com/office/drawing/2014/main" id="{8CFDB21B-4822-B76C-6252-3CE1980EE05D}"/>
              </a:ext>
            </a:extLst>
          </p:cNvPr>
          <p:cNvGrpSpPr/>
          <p:nvPr/>
        </p:nvGrpSpPr>
        <p:grpSpPr>
          <a:xfrm>
            <a:off x="8124905" y="1962615"/>
            <a:ext cx="3240000" cy="1973137"/>
            <a:chOff x="8124905" y="1962615"/>
            <a:chExt cx="3240000" cy="197313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87886CC-1C53-5F7A-206A-6E7C1D77D8EA}"/>
                </a:ext>
              </a:extLst>
            </p:cNvPr>
            <p:cNvSpPr/>
            <p:nvPr/>
          </p:nvSpPr>
          <p:spPr>
            <a:xfrm>
              <a:off x="8124905" y="1962615"/>
              <a:ext cx="3240000" cy="197313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0" tIns="360000" rIns="360000" bIns="360000" rtlCol="0" anchor="t" anchorCtr="0"/>
            <a:lstStyle/>
            <a:p>
              <a:pPr marL="0" marR="0" lvl="0" indent="0" algn="l" defTabSz="576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5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	Extra condenser 	capacity</a:t>
              </a:r>
            </a:p>
            <a:p>
              <a:pPr>
                <a:spcAft>
                  <a:spcPts val="1000"/>
                </a:spcAft>
              </a:pPr>
              <a:r>
                <a:rPr lang="en-AU" sz="1100" dirty="0">
                  <a:solidFill>
                    <a:srgbClr val="FFFFFF"/>
                  </a:solidFill>
                  <a:latin typeface="+mj-lt"/>
                </a:rPr>
                <a:t>The system acts like an additional condenser, removing heat from hot ammonia gas, equivalent to roughly </a:t>
              </a:r>
              <a:br>
                <a:rPr lang="en-AU" sz="1100" dirty="0">
                  <a:solidFill>
                    <a:srgbClr val="FFFFFF"/>
                  </a:solidFill>
                  <a:latin typeface="+mj-lt"/>
                </a:rPr>
              </a:br>
              <a:r>
                <a:rPr lang="en-AU" sz="1100" dirty="0">
                  <a:solidFill>
                    <a:srgbClr val="FFFFFF"/>
                  </a:solidFill>
                  <a:latin typeface="+mj-lt"/>
                </a:rPr>
                <a:t>400 kW of extra capacity. </a:t>
              </a:r>
            </a:p>
            <a:p>
              <a:pPr>
                <a:spcAft>
                  <a:spcPts val="1000"/>
                </a:spcAft>
              </a:pPr>
              <a:endParaRPr lang="en-US" sz="1100" dirty="0">
                <a:solidFill>
                  <a:srgbClr val="FFFFFF"/>
                </a:solidFill>
                <a:latin typeface="+mj-lt"/>
              </a:endParaRPr>
            </a:p>
          </p:txBody>
        </p:sp>
        <p:pic>
          <p:nvPicPr>
            <p:cNvPr id="33" name="Extra">
              <a:extLst>
                <a:ext uri="{FF2B5EF4-FFF2-40B4-BE49-F238E27FC236}">
                  <a16:creationId xmlns:a16="http://schemas.microsoft.com/office/drawing/2014/main" id="{BF663B07-D62D-42BA-D7E9-6BE2580C37F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362304" y="2169567"/>
              <a:ext cx="720000" cy="720000"/>
            </a:xfrm>
            <a:prstGeom prst="rect">
              <a:avLst/>
            </a:prstGeom>
          </p:spPr>
        </p:pic>
      </p:grpSp>
      <p:grpSp>
        <p:nvGrpSpPr>
          <p:cNvPr id="39" name="1">
            <a:extLst>
              <a:ext uri="{FF2B5EF4-FFF2-40B4-BE49-F238E27FC236}">
                <a16:creationId xmlns:a16="http://schemas.microsoft.com/office/drawing/2014/main" id="{7004E4BE-B4D7-F35E-A0CE-9616F3F99FBF}"/>
              </a:ext>
            </a:extLst>
          </p:cNvPr>
          <p:cNvGrpSpPr/>
          <p:nvPr/>
        </p:nvGrpSpPr>
        <p:grpSpPr>
          <a:xfrm>
            <a:off x="4725135" y="1962615"/>
            <a:ext cx="3240000" cy="1973137"/>
            <a:chOff x="4725135" y="1962615"/>
            <a:chExt cx="3240000" cy="197313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AF39641-F5CA-A67F-3F95-5CE122833677}"/>
                </a:ext>
              </a:extLst>
            </p:cNvPr>
            <p:cNvSpPr/>
            <p:nvPr/>
          </p:nvSpPr>
          <p:spPr>
            <a:xfrm>
              <a:off x="4725135" y="1962615"/>
              <a:ext cx="3240000" cy="197313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0" tIns="360000" rIns="360000" bIns="360000" rtlCol="0" anchor="t" anchorCtr="0"/>
            <a:lstStyle/>
            <a:p>
              <a:pPr defTabSz="576000">
                <a:spcAft>
                  <a:spcPts val="1000"/>
                </a:spcAft>
              </a:pPr>
              <a:r>
                <a:rPr lang="en-AU" sz="1400" b="1" dirty="0">
                  <a:solidFill>
                    <a:srgbClr val="FFFFFF"/>
                  </a:solidFill>
                  <a:latin typeface="+mj-lt"/>
                </a:rPr>
                <a:t>	Improved boiler </a:t>
              </a:r>
              <a:br>
                <a:rPr lang="en-AU" sz="1400" b="1" dirty="0">
                  <a:solidFill>
                    <a:srgbClr val="FFFFFF"/>
                  </a:solidFill>
                  <a:latin typeface="+mj-lt"/>
                </a:rPr>
              </a:br>
              <a:r>
                <a:rPr lang="en-AU" sz="1400" b="1" dirty="0">
                  <a:solidFill>
                    <a:srgbClr val="FFFFFF"/>
                  </a:solidFill>
                  <a:latin typeface="+mj-lt"/>
                </a:rPr>
                <a:t>	performance</a:t>
              </a:r>
              <a:endParaRPr lang="en-AU" sz="1100" dirty="0">
                <a:solidFill>
                  <a:srgbClr val="FFFFFF"/>
                </a:solidFill>
                <a:latin typeface="+mj-lt"/>
              </a:endParaRPr>
            </a:p>
            <a:p>
              <a:pPr defTabSz="576000">
                <a:spcAft>
                  <a:spcPts val="1000"/>
                </a:spcAft>
              </a:pPr>
              <a:r>
                <a:rPr lang="en-AU" sz="1100" dirty="0">
                  <a:solidFill>
                    <a:srgbClr val="FFFFFF"/>
                  </a:solidFill>
                  <a:latin typeface="+mj-lt"/>
                </a:rPr>
                <a:t>Boiler cycles steadily between high </a:t>
              </a:r>
              <a:br>
                <a:rPr lang="en-AU" sz="1100" dirty="0">
                  <a:solidFill>
                    <a:srgbClr val="FFFFFF"/>
                  </a:solidFill>
                  <a:latin typeface="+mj-lt"/>
                </a:rPr>
              </a:br>
              <a:r>
                <a:rPr lang="en-AU" sz="1100" dirty="0">
                  <a:solidFill>
                    <a:srgbClr val="FFFFFF"/>
                  </a:solidFill>
                  <a:latin typeface="+mj-lt"/>
                </a:rPr>
                <a:t>and low fire instead of running continuously at high fire.</a:t>
              </a:r>
            </a:p>
            <a:p>
              <a:pPr defTabSz="576000">
                <a:spcAft>
                  <a:spcPts val="1000"/>
                </a:spcAft>
              </a:pPr>
              <a:endParaRPr lang="en-US" sz="1100" dirty="0">
                <a:solidFill>
                  <a:srgbClr val="FFFFFF"/>
                </a:solidFill>
                <a:latin typeface="+mj-lt"/>
              </a:endParaRPr>
            </a:p>
          </p:txBody>
        </p:sp>
        <p:pic>
          <p:nvPicPr>
            <p:cNvPr id="31" name="Boiler">
              <a:extLst>
                <a:ext uri="{FF2B5EF4-FFF2-40B4-BE49-F238E27FC236}">
                  <a16:creationId xmlns:a16="http://schemas.microsoft.com/office/drawing/2014/main" id="{3C65421E-03AB-E46A-8E09-BBB5A554D40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46679" y="2119521"/>
              <a:ext cx="720000" cy="720000"/>
            </a:xfrm>
            <a:prstGeom prst="rect">
              <a:avLst/>
            </a:prstGeom>
          </p:spPr>
        </p:pic>
      </p:grpSp>
      <p:pic>
        <p:nvPicPr>
          <p:cNvPr id="2" name="Patter-TEAL">
            <a:extLst>
              <a:ext uri="{FF2B5EF4-FFF2-40B4-BE49-F238E27FC236}">
                <a16:creationId xmlns:a16="http://schemas.microsoft.com/office/drawing/2014/main" id="{3ECDC74D-64DF-62DF-1FA6-9C00E093E8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5961359" y="0"/>
            <a:ext cx="2743200" cy="685800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53ED3FC8-F07F-1517-2F30-B102B1FDBD8C}"/>
              </a:ext>
            </a:extLst>
          </p:cNvPr>
          <p:cNvSpPr/>
          <p:nvPr/>
        </p:nvSpPr>
        <p:spPr>
          <a:xfrm>
            <a:off x="-14391558" y="0"/>
            <a:ext cx="9459114" cy="687128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7251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8E41E8-BECB-44B0-1FAB-FA013706B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ABE4EF67-DF17-46AB-A81E-42149579AAD2">
            <a:extLst>
              <a:ext uri="{FF2B5EF4-FFF2-40B4-BE49-F238E27FC236}">
                <a16:creationId xmlns:a16="http://schemas.microsoft.com/office/drawing/2014/main" id="{17689D9D-E82C-52F6-9322-C0FFE865E6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6" r="6800"/>
          <a:stretch>
            <a:fillRect/>
          </a:stretch>
        </p:blipFill>
        <p:spPr bwMode="auto">
          <a:xfrm>
            <a:off x="6852763" y="2261"/>
            <a:ext cx="6815327" cy="685574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B35800D2-EE1D-A80D-B3EE-700A35077679}"/>
              </a:ext>
            </a:extLst>
          </p:cNvPr>
          <p:cNvSpPr/>
          <p:nvPr/>
        </p:nvSpPr>
        <p:spPr>
          <a:xfrm>
            <a:off x="13416674" y="0"/>
            <a:ext cx="8019153" cy="687128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229E959-6656-9F82-3FBB-D62CB1148754}"/>
              </a:ext>
            </a:extLst>
          </p:cNvPr>
          <p:cNvSpPr/>
          <p:nvPr/>
        </p:nvSpPr>
        <p:spPr>
          <a:xfrm>
            <a:off x="0" y="-15542"/>
            <a:ext cx="9459114" cy="726874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264487D-2674-AB04-9138-27D6362346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895" y="1472269"/>
            <a:ext cx="7847179" cy="830997"/>
          </a:xfrm>
        </p:spPr>
        <p:txBody>
          <a:bodyPr wrap="square" anchor="t" anchorCtr="0">
            <a:spAutoFit/>
          </a:bodyPr>
          <a:lstStyle/>
          <a:p>
            <a:pPr algn="l"/>
            <a:r>
              <a:rPr lang="en-AU" dirty="0">
                <a:solidFill>
                  <a:srgbClr val="FFFFFF"/>
                </a:solidFill>
              </a:rPr>
              <a:t>Thank You</a:t>
            </a:r>
          </a:p>
        </p:txBody>
      </p:sp>
      <p:sp>
        <p:nvSpPr>
          <p:cNvPr id="20" name="Subtitle 5">
            <a:extLst>
              <a:ext uri="{FF2B5EF4-FFF2-40B4-BE49-F238E27FC236}">
                <a16:creationId xmlns:a16="http://schemas.microsoft.com/office/drawing/2014/main" id="{323AF5B1-332C-0433-4711-16811F124F37}"/>
              </a:ext>
            </a:extLst>
          </p:cNvPr>
          <p:cNvSpPr txBox="1">
            <a:spLocks/>
          </p:cNvSpPr>
          <p:nvPr/>
        </p:nvSpPr>
        <p:spPr>
          <a:xfrm>
            <a:off x="562895" y="854416"/>
            <a:ext cx="8472821" cy="2215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dirty="0">
                <a:solidFill>
                  <a:schemeClr val="accent6"/>
                </a:solidFill>
                <a:latin typeface="+mj-lt"/>
                <a:ea typeface="Cambria" pitchFamily="34" charset="-122"/>
                <a:cs typeface="Cambria" pitchFamily="34" charset="-120"/>
              </a:rPr>
              <a:t>Questions &amp; Discussion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1F2AB05-8D3E-DEA8-FFF7-6D05F29845F6}"/>
              </a:ext>
            </a:extLst>
          </p:cNvPr>
          <p:cNvGrpSpPr/>
          <p:nvPr/>
        </p:nvGrpSpPr>
        <p:grpSpPr>
          <a:xfrm>
            <a:off x="547904" y="4468321"/>
            <a:ext cx="2420147" cy="1331768"/>
            <a:chOff x="547904" y="4501774"/>
            <a:chExt cx="2420147" cy="1331768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0D095EA8-43DE-2E7C-4528-C72F28DE0FC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50863" y="5140275"/>
              <a:ext cx="2172237" cy="693267"/>
            </a:xfrm>
            <a:prstGeom prst="rect">
              <a:avLst/>
            </a:prstGeom>
          </p:spPr>
        </p:pic>
        <p:sp>
          <p:nvSpPr>
            <p:cNvPr id="14" name="Text Placeholder 3">
              <a:extLst>
                <a:ext uri="{FF2B5EF4-FFF2-40B4-BE49-F238E27FC236}">
                  <a16:creationId xmlns:a16="http://schemas.microsoft.com/office/drawing/2014/main" id="{579EBF18-62A4-399E-C823-BFB7632D951D}"/>
                </a:ext>
              </a:extLst>
            </p:cNvPr>
            <p:cNvSpPr txBox="1">
              <a:spLocks/>
            </p:cNvSpPr>
            <p:nvPr/>
          </p:nvSpPr>
          <p:spPr>
            <a:xfrm>
              <a:off x="547904" y="4501774"/>
              <a:ext cx="2420147" cy="152349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0" lang="en-AU" sz="1100" i="0" u="none" strike="noStrike" kern="1200" cap="none" spc="0" normalizeH="0" baseline="0" noProof="0" dirty="0">
                  <a:ln>
                    <a:noFill/>
                  </a:ln>
                  <a:solidFill>
                    <a:schemeClr val="accent6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Project support and industry funding</a:t>
              </a:r>
              <a:endParaRPr lang="en-US" sz="1100" dirty="0">
                <a:solidFill>
                  <a:schemeClr val="accent6"/>
                </a:solidFill>
                <a:latin typeface="+mj-lt"/>
              </a:endParaRP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6F26F5D-F8E3-F272-9CF2-9BC0E87C6AA7}"/>
                </a:ext>
              </a:extLst>
            </p:cNvPr>
            <p:cNvCxnSpPr>
              <a:cxnSpLocks/>
            </p:cNvCxnSpPr>
            <p:nvPr/>
          </p:nvCxnSpPr>
          <p:spPr>
            <a:xfrm>
              <a:off x="562895" y="4758555"/>
              <a:ext cx="2304000" cy="0"/>
            </a:xfrm>
            <a:prstGeom prst="line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9F35645-7A75-9CDF-1FF5-D4E7161188E7}"/>
              </a:ext>
            </a:extLst>
          </p:cNvPr>
          <p:cNvGrpSpPr/>
          <p:nvPr/>
        </p:nvGrpSpPr>
        <p:grpSpPr>
          <a:xfrm>
            <a:off x="3564946" y="4468321"/>
            <a:ext cx="2597345" cy="1501810"/>
            <a:chOff x="3564946" y="4501774"/>
            <a:chExt cx="2597345" cy="1501810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4D26798-1B1D-BD29-568D-2BDA9B1FA20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564946" y="4970232"/>
              <a:ext cx="2597345" cy="1033352"/>
            </a:xfrm>
            <a:prstGeom prst="rect">
              <a:avLst/>
            </a:prstGeom>
          </p:spPr>
        </p:pic>
        <p:sp>
          <p:nvSpPr>
            <p:cNvPr id="16" name="Text Placeholder 3">
              <a:extLst>
                <a:ext uri="{FF2B5EF4-FFF2-40B4-BE49-F238E27FC236}">
                  <a16:creationId xmlns:a16="http://schemas.microsoft.com/office/drawing/2014/main" id="{99E6A1C6-12D7-23C2-6016-9D5C0A110A77}"/>
                </a:ext>
              </a:extLst>
            </p:cNvPr>
            <p:cNvSpPr txBox="1">
              <a:spLocks/>
            </p:cNvSpPr>
            <p:nvPr/>
          </p:nvSpPr>
          <p:spPr>
            <a:xfrm>
              <a:off x="3770790" y="4501774"/>
              <a:ext cx="2325210" cy="152349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AU" sz="1100" dirty="0">
                  <a:solidFill>
                    <a:schemeClr val="accent6"/>
                  </a:solidFill>
                  <a:latin typeface="+mj-lt"/>
                </a:rPr>
                <a:t>Design, delivery and commissioning</a:t>
              </a:r>
              <a:endParaRPr lang="en-US" sz="1100" dirty="0">
                <a:solidFill>
                  <a:schemeClr val="accent6"/>
                </a:solidFill>
                <a:latin typeface="+mj-lt"/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B51C2E0-2483-621B-7BAD-E5E8F12568E5}"/>
                </a:ext>
              </a:extLst>
            </p:cNvPr>
            <p:cNvCxnSpPr>
              <a:cxnSpLocks/>
            </p:cNvCxnSpPr>
            <p:nvPr/>
          </p:nvCxnSpPr>
          <p:spPr>
            <a:xfrm>
              <a:off x="3770790" y="4758555"/>
              <a:ext cx="2322000" cy="0"/>
            </a:xfrm>
            <a:prstGeom prst="line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EBE17F4-BF1C-F841-FFF8-14BB2322A19D}"/>
              </a:ext>
            </a:extLst>
          </p:cNvPr>
          <p:cNvGrpSpPr/>
          <p:nvPr/>
        </p:nvGrpSpPr>
        <p:grpSpPr>
          <a:xfrm>
            <a:off x="6918725" y="4468321"/>
            <a:ext cx="2160205" cy="1501810"/>
            <a:chOff x="6918725" y="4501774"/>
            <a:chExt cx="2160205" cy="1501810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890C96FB-16A3-1725-160B-4D76443C184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311373" y="5071222"/>
              <a:ext cx="1304624" cy="932362"/>
            </a:xfrm>
            <a:prstGeom prst="rect">
              <a:avLst/>
            </a:prstGeom>
          </p:spPr>
        </p:pic>
        <p:sp>
          <p:nvSpPr>
            <p:cNvPr id="17" name="Text Placeholder 3">
              <a:extLst>
                <a:ext uri="{FF2B5EF4-FFF2-40B4-BE49-F238E27FC236}">
                  <a16:creationId xmlns:a16="http://schemas.microsoft.com/office/drawing/2014/main" id="{74FFB3E7-D470-B923-A004-5C2565716E3E}"/>
                </a:ext>
              </a:extLst>
            </p:cNvPr>
            <p:cNvSpPr txBox="1">
              <a:spLocks/>
            </p:cNvSpPr>
            <p:nvPr/>
          </p:nvSpPr>
          <p:spPr>
            <a:xfrm>
              <a:off x="6918725" y="4501774"/>
              <a:ext cx="2160000" cy="152349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Aft>
                  <a:spcPts val="1000"/>
                </a:spcAft>
                <a:defRPr/>
              </a:pPr>
              <a:r>
                <a:rPr lang="en-AU" sz="1100" dirty="0">
                  <a:solidFill>
                    <a:schemeClr val="accent6"/>
                  </a:solidFill>
                  <a:latin typeface="+mj-lt"/>
                </a:rPr>
                <a:t>Engineering and equipment</a:t>
              </a: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883ED46-A208-C487-ADFD-77BF93F7C47A}"/>
                </a:ext>
              </a:extLst>
            </p:cNvPr>
            <p:cNvCxnSpPr>
              <a:cxnSpLocks/>
            </p:cNvCxnSpPr>
            <p:nvPr/>
          </p:nvCxnSpPr>
          <p:spPr>
            <a:xfrm>
              <a:off x="6918725" y="4758555"/>
              <a:ext cx="2160205" cy="0"/>
            </a:xfrm>
            <a:prstGeom prst="line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Patter-TEAL">
            <a:extLst>
              <a:ext uri="{FF2B5EF4-FFF2-40B4-BE49-F238E27FC236}">
                <a16:creationId xmlns:a16="http://schemas.microsoft.com/office/drawing/2014/main" id="{EFDBF8DF-2830-F546-618C-F2FEA8D306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57686" y="0"/>
            <a:ext cx="2743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1722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D206D7-FDAD-C299-72C2-84056E0DF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age">
            <a:extLst>
              <a:ext uri="{FF2B5EF4-FFF2-40B4-BE49-F238E27FC236}">
                <a16:creationId xmlns:a16="http://schemas.microsoft.com/office/drawing/2014/main" id="{F9F60725-CAAD-9DA4-A42D-88AB27969B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279132"/>
            <a:ext cx="12192000" cy="8119328"/>
          </a:xfrm>
          <a:prstGeom prst="rect">
            <a:avLst/>
          </a:prstGeom>
        </p:spPr>
      </p:pic>
      <p:sp>
        <p:nvSpPr>
          <p:cNvPr id="2" name="Title">
            <a:extLst>
              <a:ext uri="{FF2B5EF4-FFF2-40B4-BE49-F238E27FC236}">
                <a16:creationId xmlns:a16="http://schemas.microsoft.com/office/drawing/2014/main" id="{96A59282-5C41-3968-542D-CED086907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0736" y="592762"/>
            <a:ext cx="6522184" cy="387798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Gundagai Meat Processors</a:t>
            </a:r>
          </a:p>
        </p:txBody>
      </p:sp>
      <p:grpSp>
        <p:nvGrpSpPr>
          <p:cNvPr id="9" name="Logo">
            <a:extLst>
              <a:ext uri="{FF2B5EF4-FFF2-40B4-BE49-F238E27FC236}">
                <a16:creationId xmlns:a16="http://schemas.microsoft.com/office/drawing/2014/main" id="{0D66C679-7EFB-54DF-334B-4DD2C9DF7C3B}"/>
              </a:ext>
            </a:extLst>
          </p:cNvPr>
          <p:cNvGrpSpPr/>
          <p:nvPr/>
        </p:nvGrpSpPr>
        <p:grpSpPr>
          <a:xfrm>
            <a:off x="509062" y="268430"/>
            <a:ext cx="1444868" cy="1444868"/>
            <a:chOff x="9788892" y="0"/>
            <a:chExt cx="1992430" cy="199243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6986C54-CB00-033E-6129-2950A6601AD3}"/>
                </a:ext>
              </a:extLst>
            </p:cNvPr>
            <p:cNvSpPr/>
            <p:nvPr/>
          </p:nvSpPr>
          <p:spPr>
            <a:xfrm>
              <a:off x="9788892" y="0"/>
              <a:ext cx="1992430" cy="199243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1" name="GMP logo">
              <a:extLst>
                <a:ext uri="{FF2B5EF4-FFF2-40B4-BE49-F238E27FC236}">
                  <a16:creationId xmlns:a16="http://schemas.microsoft.com/office/drawing/2014/main" id="{F8986E49-E71D-4A6A-4230-F1E7A2BE6D8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156810" y="547196"/>
              <a:ext cx="1256594" cy="898038"/>
            </a:xfrm>
            <a:prstGeom prst="rect">
              <a:avLst/>
            </a:prstGeom>
          </p:spPr>
        </p:pic>
      </p:grpSp>
      <p:sp>
        <p:nvSpPr>
          <p:cNvPr id="15" name="Sub title">
            <a:extLst>
              <a:ext uri="{FF2B5EF4-FFF2-40B4-BE49-F238E27FC236}">
                <a16:creationId xmlns:a16="http://schemas.microsoft.com/office/drawing/2014/main" id="{4F4DE543-9FA3-C9E9-F633-834AE0B412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20736" y="1125798"/>
            <a:ext cx="6522184" cy="166199"/>
          </a:xfrm>
        </p:spPr>
        <p:txBody>
          <a:bodyPr/>
          <a:lstStyle/>
          <a:p>
            <a:r>
              <a:rPr lang="en-US" b="1" dirty="0">
                <a:solidFill>
                  <a:srgbClr val="FFFFFF"/>
                </a:solidFill>
              </a:rPr>
              <a:t>One of Australia’s leading lamb processors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37C479D-CE35-4860-2836-68262554B9AB}"/>
              </a:ext>
            </a:extLst>
          </p:cNvPr>
          <p:cNvGrpSpPr/>
          <p:nvPr/>
        </p:nvGrpSpPr>
        <p:grpSpPr>
          <a:xfrm>
            <a:off x="560394" y="2383241"/>
            <a:ext cx="4776103" cy="2864155"/>
            <a:chOff x="560394" y="2383241"/>
            <a:chExt cx="4776103" cy="2864155"/>
          </a:xfrm>
        </p:grpSpPr>
        <p:sp>
          <p:nvSpPr>
            <p:cNvPr id="3" name="Textbox">
              <a:extLst>
                <a:ext uri="{FF2B5EF4-FFF2-40B4-BE49-F238E27FC236}">
                  <a16:creationId xmlns:a16="http://schemas.microsoft.com/office/drawing/2014/main" id="{20C76B99-83DC-E8AE-9782-4AAB8B508119}"/>
                </a:ext>
              </a:extLst>
            </p:cNvPr>
            <p:cNvSpPr/>
            <p:nvPr/>
          </p:nvSpPr>
          <p:spPr>
            <a:xfrm>
              <a:off x="560394" y="2383241"/>
              <a:ext cx="4776103" cy="286415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0" tIns="360000" rIns="360000" bIns="360000" rtlCol="0" anchor="t" anchorCtr="0">
              <a:spAutoFit/>
            </a:bodyPr>
            <a:lstStyle/>
            <a:p>
              <a:pPr>
                <a:lnSpc>
                  <a:spcPct val="120000"/>
                </a:lnSpc>
                <a:spcAft>
                  <a:spcPts val="3000"/>
                </a:spcAft>
              </a:pPr>
              <a:r>
                <a:rPr lang="en-AU" b="1" dirty="0">
                  <a:solidFill>
                    <a:schemeClr val="accent6"/>
                  </a:solidFill>
                </a:rPr>
                <a:t>	Trusted partnerships</a:t>
              </a:r>
              <a:br>
                <a:rPr lang="en-US" b="1" dirty="0">
                  <a:solidFill>
                    <a:srgbClr val="FFFFFF"/>
                  </a:solidFill>
                </a:rPr>
              </a:br>
              <a:r>
                <a:rPr lang="en-US" sz="1200" dirty="0">
                  <a:solidFill>
                    <a:srgbClr val="FFFFFF"/>
                  </a:solidFill>
                </a:rPr>
                <a:t>Built on innovation, quality and long-term partnerships </a:t>
              </a:r>
              <a:br>
                <a:rPr lang="en-US" sz="1200" dirty="0">
                  <a:solidFill>
                    <a:srgbClr val="FFFFFF"/>
                  </a:solidFill>
                </a:rPr>
              </a:br>
              <a:r>
                <a:rPr lang="en-US" sz="1200" dirty="0">
                  <a:solidFill>
                    <a:srgbClr val="FFFFFF"/>
                  </a:solidFill>
                </a:rPr>
                <a:t>with producers and customers.</a:t>
              </a:r>
            </a:p>
            <a:p>
              <a:pPr>
                <a:lnSpc>
                  <a:spcPct val="120000"/>
                </a:lnSpc>
                <a:spcAft>
                  <a:spcPts val="3000"/>
                </a:spcAft>
              </a:pPr>
              <a:r>
                <a:rPr lang="en-AU" b="1" dirty="0">
                  <a:solidFill>
                    <a:schemeClr val="accent6"/>
                  </a:solidFill>
                </a:rPr>
                <a:t>	Energy &amp; refrigeration systems</a:t>
              </a:r>
              <a:br>
                <a:rPr lang="en-US" b="1" dirty="0">
                  <a:solidFill>
                    <a:srgbClr val="FFFFFF"/>
                  </a:solidFill>
                </a:rPr>
              </a:br>
              <a:r>
                <a:rPr lang="en-US" sz="1200" dirty="0">
                  <a:solidFill>
                    <a:srgbClr val="FFFFFF"/>
                  </a:solidFill>
                </a:rPr>
                <a:t>Operates a medium-sized ammonia refrigeration system alongside gas-fired hot water generation for </a:t>
              </a:r>
              <a:r>
                <a:rPr lang="en-US" sz="1200" dirty="0" err="1">
                  <a:solidFill>
                    <a:srgbClr val="FFFFFF"/>
                  </a:solidFill>
                </a:rPr>
                <a:t>sterilisation</a:t>
              </a:r>
              <a:r>
                <a:rPr lang="en-US" sz="1200" dirty="0">
                  <a:solidFill>
                    <a:srgbClr val="FFFFFF"/>
                  </a:solidFill>
                </a:rPr>
                <a:t>, sanitation and cleaning.</a:t>
              </a:r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CF535A89-3DA2-FA4F-1FCF-C5AEEFE7E82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902868" y="2685831"/>
              <a:ext cx="360000" cy="360000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90DFD3DF-2F5B-60C2-9608-2B8C235FDCD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902868" y="3872792"/>
              <a:ext cx="360000" cy="36000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FD2E6E5-1AA4-8886-4D4D-CE28F4E2472B}"/>
              </a:ext>
            </a:extLst>
          </p:cNvPr>
          <p:cNvGrpSpPr/>
          <p:nvPr/>
        </p:nvGrpSpPr>
        <p:grpSpPr>
          <a:xfrm>
            <a:off x="557968" y="8580068"/>
            <a:ext cx="4672793" cy="3845001"/>
            <a:chOff x="557968" y="2383241"/>
            <a:chExt cx="4672793" cy="3845001"/>
          </a:xfrm>
        </p:grpSpPr>
        <p:sp>
          <p:nvSpPr>
            <p:cNvPr id="17" name="textbox">
              <a:extLst>
                <a:ext uri="{FF2B5EF4-FFF2-40B4-BE49-F238E27FC236}">
                  <a16:creationId xmlns:a16="http://schemas.microsoft.com/office/drawing/2014/main" id="{0FFAC98F-81DC-68A1-C1CB-6E021CC5D92E}"/>
                </a:ext>
              </a:extLst>
            </p:cNvPr>
            <p:cNvSpPr/>
            <p:nvPr/>
          </p:nvSpPr>
          <p:spPr>
            <a:xfrm>
              <a:off x="557968" y="2383241"/>
              <a:ext cx="4672793" cy="384500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0" tIns="360000" rIns="360000" bIns="360000" rtlCol="0" anchor="t" anchorCtr="0">
              <a:spAutoFit/>
            </a:bodyPr>
            <a:lstStyle/>
            <a:p>
              <a:pPr>
                <a:lnSpc>
                  <a:spcPct val="120000"/>
                </a:lnSpc>
                <a:spcAft>
                  <a:spcPts val="3000"/>
                </a:spcAft>
              </a:pPr>
              <a:r>
                <a:rPr lang="en-US" b="1" dirty="0">
                  <a:solidFill>
                    <a:schemeClr val="accent6"/>
                  </a:solidFill>
                  <a:latin typeface="+mj-lt"/>
                </a:rPr>
                <a:t>	Established in 1974</a:t>
              </a:r>
              <a:r>
                <a:rPr lang="en-US" b="1" dirty="0">
                  <a:solidFill>
                    <a:srgbClr val="FFFFFF"/>
                  </a:solidFill>
                  <a:latin typeface="+mj-lt"/>
                </a:rPr>
                <a:t> </a:t>
              </a:r>
              <a:br>
                <a:rPr lang="en-US" sz="1400" dirty="0">
                  <a:solidFill>
                    <a:srgbClr val="FFFFFF"/>
                  </a:solidFill>
                  <a:latin typeface="+mj-lt"/>
                </a:rPr>
              </a:br>
              <a:r>
                <a:rPr lang="en-US" sz="1200" dirty="0">
                  <a:solidFill>
                    <a:srgbClr val="FFFFFF"/>
                  </a:solidFill>
                  <a:latin typeface="+mj-lt"/>
                </a:rPr>
                <a:t>By the Barton family. A family-owned lamb </a:t>
              </a:r>
              <a:br>
                <a:rPr lang="en-US" sz="1200" dirty="0">
                  <a:solidFill>
                    <a:srgbClr val="FFFFFF"/>
                  </a:solidFill>
                  <a:latin typeface="+mj-lt"/>
                </a:rPr>
              </a:br>
              <a:r>
                <a:rPr lang="en-US" sz="1200" dirty="0">
                  <a:solidFill>
                    <a:srgbClr val="FFFFFF"/>
                  </a:solidFill>
                  <a:latin typeface="+mj-lt"/>
                </a:rPr>
                <a:t>processor based in Gundagai, NSW</a:t>
              </a:r>
              <a:endParaRPr lang="en-US" sz="1400" dirty="0">
                <a:solidFill>
                  <a:srgbClr val="FFFFFF"/>
                </a:solidFill>
                <a:latin typeface="+mj-lt"/>
              </a:endParaRPr>
            </a:p>
            <a:p>
              <a:pPr>
                <a:lnSpc>
                  <a:spcPct val="120000"/>
                </a:lnSpc>
                <a:spcAft>
                  <a:spcPts val="3000"/>
                </a:spcAft>
              </a:pPr>
              <a:r>
                <a:rPr lang="en-US" b="1" dirty="0">
                  <a:solidFill>
                    <a:schemeClr val="accent6"/>
                  </a:solidFill>
                  <a:latin typeface="+mj-lt"/>
                </a:rPr>
                <a:t>	~1M sheep &amp; lambs </a:t>
              </a:r>
              <a:br>
                <a:rPr lang="en-US" sz="1400" dirty="0">
                  <a:solidFill>
                    <a:srgbClr val="FFFFFF"/>
                  </a:solidFill>
                  <a:latin typeface="+mj-lt"/>
                </a:rPr>
              </a:br>
              <a:r>
                <a:rPr lang="en-US" sz="1200" dirty="0">
                  <a:solidFill>
                    <a:srgbClr val="FFFFFF"/>
                  </a:solidFill>
                  <a:latin typeface="+mj-lt"/>
                </a:rPr>
                <a:t>25,000 t/HSCW p</a:t>
              </a:r>
              <a:r>
                <a:rPr lang="en-US" sz="1200" dirty="0">
                  <a:solidFill>
                    <a:srgbClr val="FFFFFF"/>
                  </a:solidFill>
                </a:rPr>
                <a:t>rocessed </a:t>
              </a:r>
              <a:r>
                <a:rPr lang="en-US" sz="1200" dirty="0">
                  <a:solidFill>
                    <a:srgbClr val="FFFFFF"/>
                  </a:solidFill>
                  <a:latin typeface="+mj-lt"/>
                </a:rPr>
                <a:t>annually </a:t>
              </a:r>
              <a:endParaRPr lang="en-US" sz="1400" dirty="0">
                <a:solidFill>
                  <a:srgbClr val="FFFFFF"/>
                </a:solidFill>
                <a:latin typeface="+mj-lt"/>
              </a:endParaRPr>
            </a:p>
            <a:p>
              <a:pPr>
                <a:lnSpc>
                  <a:spcPct val="120000"/>
                </a:lnSpc>
                <a:spcAft>
                  <a:spcPts val="3000"/>
                </a:spcAft>
              </a:pPr>
              <a:r>
                <a:rPr lang="en-US" b="1" dirty="0">
                  <a:solidFill>
                    <a:schemeClr val="accent6"/>
                  </a:solidFill>
                  <a:latin typeface="+mj-lt"/>
                </a:rPr>
                <a:t>	350 (FTE) employees </a:t>
              </a:r>
            </a:p>
            <a:p>
              <a:pPr>
                <a:lnSpc>
                  <a:spcPct val="120000"/>
                </a:lnSpc>
                <a:spcAft>
                  <a:spcPts val="3000"/>
                </a:spcAft>
              </a:pPr>
              <a:r>
                <a:rPr lang="en-US" b="1" dirty="0">
                  <a:solidFill>
                    <a:schemeClr val="accent6"/>
                  </a:solidFill>
                  <a:latin typeface="+mj-lt"/>
                </a:rPr>
                <a:t>	~20 active exporting countrie</a:t>
              </a:r>
              <a:r>
                <a:rPr lang="en-US" dirty="0">
                  <a:solidFill>
                    <a:schemeClr val="accent6"/>
                  </a:solidFill>
                  <a:latin typeface="+mj-lt"/>
                </a:rPr>
                <a:t>s</a:t>
              </a:r>
            </a:p>
          </p:txBody>
        </p:sp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5223DE82-4886-248D-EF6D-4CA486187E8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02868" y="2685831"/>
              <a:ext cx="360000" cy="360000"/>
            </a:xfrm>
            <a:prstGeom prst="rect">
              <a:avLst/>
            </a:prstGeom>
          </p:spPr>
        </p:pic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55039D96-8490-C43D-9BFF-A3F8DBD1E2D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902868" y="3833911"/>
              <a:ext cx="360000" cy="360000"/>
            </a:xfrm>
            <a:prstGeom prst="rect">
              <a:avLst/>
            </a:prstGeom>
          </p:spPr>
        </p:pic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EF619E3A-928A-4405-3697-E58B52369E0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902868" y="4794031"/>
              <a:ext cx="360000" cy="360000"/>
            </a:xfrm>
            <a:prstGeom prst="rect">
              <a:avLst/>
            </a:prstGeom>
          </p:spPr>
        </p:pic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1C085E48-485A-85D2-648A-72B14B47C3D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902868" y="5535711"/>
              <a:ext cx="360000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284954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2F1">
            <a:alpha val="99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299178-02C2-BBC0-4FB4-9F1A4470B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8E2202EB-A43B-A17A-1B9C-92FEC274F4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060" b="8211"/>
          <a:stretch>
            <a:fillRect/>
          </a:stretch>
        </p:blipFill>
        <p:spPr>
          <a:xfrm>
            <a:off x="0" y="-12374"/>
            <a:ext cx="12191999" cy="68703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96B2F3-B58F-66BA-4170-537C3815A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92762"/>
            <a:ext cx="11090274" cy="387798"/>
          </a:xfrm>
        </p:spPr>
        <p:txBody>
          <a:bodyPr/>
          <a:lstStyle/>
          <a:p>
            <a:r>
              <a:rPr lang="en-US" dirty="0"/>
              <a:t>GMP Challenges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4E2E302-D08B-76D2-3D40-F2B5ED113EF9}"/>
              </a:ext>
            </a:extLst>
          </p:cNvPr>
          <p:cNvGrpSpPr/>
          <p:nvPr/>
        </p:nvGrpSpPr>
        <p:grpSpPr>
          <a:xfrm>
            <a:off x="538304" y="7727479"/>
            <a:ext cx="3070879" cy="776090"/>
            <a:chOff x="538304" y="1325860"/>
            <a:chExt cx="3070879" cy="776090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57C367A5-E812-E110-DDC0-A1559CE568E7}"/>
                </a:ext>
              </a:extLst>
            </p:cNvPr>
            <p:cNvSpPr/>
            <p:nvPr/>
          </p:nvSpPr>
          <p:spPr>
            <a:xfrm>
              <a:off x="1488517" y="1325860"/>
              <a:ext cx="2120666" cy="7760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r>
                <a:rPr lang="en-US" sz="2000" b="1" dirty="0">
                  <a:solidFill>
                    <a:schemeClr val="tx1"/>
                  </a:solidFill>
                </a:rPr>
                <a:t>Capacity </a:t>
              </a:r>
              <a:br>
                <a:rPr lang="en-US" sz="2000" b="1" dirty="0">
                  <a:solidFill>
                    <a:schemeClr val="tx1"/>
                  </a:solidFill>
                </a:rPr>
              </a:br>
              <a:r>
                <a:rPr lang="en-US" sz="2000" b="1" dirty="0">
                  <a:solidFill>
                    <a:schemeClr val="tx1"/>
                  </a:solidFill>
                </a:rPr>
                <a:t>Under Pressure</a:t>
              </a: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609C475D-FF89-B111-2171-C8E6C05F3BC8}"/>
                </a:ext>
              </a:extLst>
            </p:cNvPr>
            <p:cNvCxnSpPr>
              <a:cxnSpLocks/>
            </p:cNvCxnSpPr>
            <p:nvPr/>
          </p:nvCxnSpPr>
          <p:spPr>
            <a:xfrm>
              <a:off x="538304" y="1384195"/>
              <a:ext cx="0" cy="616694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239618E-A7BF-3C73-DAA2-E3D5C567F21E}"/>
              </a:ext>
            </a:extLst>
          </p:cNvPr>
          <p:cNvGrpSpPr/>
          <p:nvPr/>
        </p:nvGrpSpPr>
        <p:grpSpPr>
          <a:xfrm>
            <a:off x="4255083" y="7728137"/>
            <a:ext cx="3721720" cy="776090"/>
            <a:chOff x="4255083" y="1326518"/>
            <a:chExt cx="3721720" cy="776090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1852871-06B0-CE8F-09C8-4FAC5E9374B5}"/>
                </a:ext>
              </a:extLst>
            </p:cNvPr>
            <p:cNvSpPr/>
            <p:nvPr/>
          </p:nvSpPr>
          <p:spPr>
            <a:xfrm>
              <a:off x="5098369" y="1326518"/>
              <a:ext cx="2878434" cy="7760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r>
                <a:rPr lang="en-US" sz="2000" b="1" dirty="0">
                  <a:solidFill>
                    <a:schemeClr val="tx1"/>
                  </a:solidFill>
                </a:rPr>
                <a:t>Looming </a:t>
              </a:r>
              <a:br>
                <a:rPr lang="en-US" sz="2000" b="1" dirty="0">
                  <a:solidFill>
                    <a:schemeClr val="tx1"/>
                  </a:solidFill>
                </a:rPr>
              </a:br>
              <a:r>
                <a:rPr lang="en-US" sz="2000" b="1" dirty="0">
                  <a:solidFill>
                    <a:schemeClr val="tx1"/>
                  </a:solidFill>
                </a:rPr>
                <a:t>Capital Cost</a:t>
              </a: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C2EFA73-514B-6871-ED66-C7E4C56AABEF}"/>
                </a:ext>
              </a:extLst>
            </p:cNvPr>
            <p:cNvCxnSpPr>
              <a:cxnSpLocks/>
            </p:cNvCxnSpPr>
            <p:nvPr/>
          </p:nvCxnSpPr>
          <p:spPr>
            <a:xfrm>
              <a:off x="4255083" y="1384194"/>
              <a:ext cx="0" cy="612000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F4F35C5-1938-47A0-3D81-E7D5227C5949}"/>
              </a:ext>
            </a:extLst>
          </p:cNvPr>
          <p:cNvGrpSpPr/>
          <p:nvPr/>
        </p:nvGrpSpPr>
        <p:grpSpPr>
          <a:xfrm>
            <a:off x="8197634" y="7697498"/>
            <a:ext cx="4471547" cy="776090"/>
            <a:chOff x="8197634" y="1295879"/>
            <a:chExt cx="4471547" cy="776090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F2ED8F8B-A232-B7C7-2FD0-D7790542E11E}"/>
                </a:ext>
              </a:extLst>
            </p:cNvPr>
            <p:cNvSpPr/>
            <p:nvPr/>
          </p:nvSpPr>
          <p:spPr>
            <a:xfrm>
              <a:off x="9086459" y="1295879"/>
              <a:ext cx="3582722" cy="7760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r>
                <a:rPr lang="en-US" sz="2000" b="1" dirty="0">
                  <a:solidFill>
                    <a:schemeClr val="tx1"/>
                  </a:solidFill>
                </a:rPr>
                <a:t>Rising </a:t>
              </a:r>
              <a:br>
                <a:rPr lang="en-US" sz="2000" b="1" dirty="0">
                  <a:solidFill>
                    <a:schemeClr val="tx1"/>
                  </a:solidFill>
                </a:rPr>
              </a:br>
              <a:r>
                <a:rPr lang="en-US" sz="2000" b="1" dirty="0">
                  <a:solidFill>
                    <a:schemeClr val="tx1"/>
                  </a:solidFill>
                </a:rPr>
                <a:t>Gas Prices</a:t>
              </a:r>
            </a:p>
          </p:txBody>
        </p: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682417A2-44F8-B357-C957-F7290AD834A3}"/>
                </a:ext>
              </a:extLst>
            </p:cNvPr>
            <p:cNvCxnSpPr>
              <a:cxnSpLocks/>
            </p:cNvCxnSpPr>
            <p:nvPr/>
          </p:nvCxnSpPr>
          <p:spPr>
            <a:xfrm>
              <a:off x="8197634" y="1384194"/>
              <a:ext cx="0" cy="612000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6" name="Icon 1">
            <a:extLst>
              <a:ext uri="{FF2B5EF4-FFF2-40B4-BE49-F238E27FC236}">
                <a16:creationId xmlns:a16="http://schemas.microsoft.com/office/drawing/2014/main" id="{677B7384-FBA2-37F0-66E5-546DDD29BE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6601" y="7729526"/>
            <a:ext cx="720000" cy="720000"/>
          </a:xfrm>
          <a:prstGeom prst="rect">
            <a:avLst/>
          </a:prstGeom>
        </p:spPr>
      </p:pic>
      <p:pic>
        <p:nvPicPr>
          <p:cNvPr id="47" name="Icon 2">
            <a:extLst>
              <a:ext uri="{FF2B5EF4-FFF2-40B4-BE49-F238E27FC236}">
                <a16:creationId xmlns:a16="http://schemas.microsoft.com/office/drawing/2014/main" id="{96BE6DF2-3993-16D6-4914-FAEE3A5021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4679" y="7682508"/>
            <a:ext cx="720000" cy="720000"/>
          </a:xfrm>
          <a:prstGeom prst="rect">
            <a:avLst/>
          </a:prstGeom>
        </p:spPr>
      </p:pic>
      <p:pic>
        <p:nvPicPr>
          <p:cNvPr id="48" name="Icon 3">
            <a:extLst>
              <a:ext uri="{FF2B5EF4-FFF2-40B4-BE49-F238E27FC236}">
                <a16:creationId xmlns:a16="http://schemas.microsoft.com/office/drawing/2014/main" id="{869A7B77-8FED-3B9F-F161-CF721CC5AFC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82047" y="7635191"/>
            <a:ext cx="720000" cy="720000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40FB7801-9C44-39C8-91C8-D8136C0B2A04}"/>
              </a:ext>
            </a:extLst>
          </p:cNvPr>
          <p:cNvSpPr txBox="1">
            <a:spLocks/>
          </p:cNvSpPr>
          <p:nvPr/>
        </p:nvSpPr>
        <p:spPr>
          <a:xfrm>
            <a:off x="550862" y="1927019"/>
            <a:ext cx="8225147" cy="149579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rgbClr val="FFFFFF"/>
                </a:solidFill>
              </a:rPr>
              <a:t>Rising costs and ageing infrastructure could no longer be solved by adding boiler capacity alone</a:t>
            </a:r>
          </a:p>
        </p:txBody>
      </p:sp>
      <p:pic>
        <p:nvPicPr>
          <p:cNvPr id="33" name="DE">
            <a:extLst>
              <a:ext uri="{FF2B5EF4-FFF2-40B4-BE49-F238E27FC236}">
                <a16:creationId xmlns:a16="http://schemas.microsoft.com/office/drawing/2014/main" id="{6C6186FB-40A6-AA7E-3B49-29AB91A21D6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8135" b="8135"/>
          <a:stretch/>
        </p:blipFill>
        <p:spPr>
          <a:xfrm>
            <a:off x="-1" y="-12374"/>
            <a:ext cx="12191999" cy="687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3768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2F1">
            <a:alpha val="99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EA0E9A-91F2-4D8A-029A-867242B22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61C6A0-624B-1CA9-5A6D-03B2CFB8791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t="8060" b="8211"/>
          <a:stretch>
            <a:fillRect/>
          </a:stretch>
        </p:blipFill>
        <p:spPr>
          <a:xfrm>
            <a:off x="0" y="-12374"/>
            <a:ext cx="12191999" cy="687037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3228F3B-94D3-96C3-0815-DB08A5A76258}"/>
              </a:ext>
            </a:extLst>
          </p:cNvPr>
          <p:cNvGrpSpPr/>
          <p:nvPr/>
        </p:nvGrpSpPr>
        <p:grpSpPr>
          <a:xfrm>
            <a:off x="538304" y="1626482"/>
            <a:ext cx="3070879" cy="776090"/>
            <a:chOff x="538304" y="1325860"/>
            <a:chExt cx="3070879" cy="77609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9127F66-9B83-6500-B64F-32F73748510A}"/>
                </a:ext>
              </a:extLst>
            </p:cNvPr>
            <p:cNvSpPr/>
            <p:nvPr/>
          </p:nvSpPr>
          <p:spPr>
            <a:xfrm>
              <a:off x="1488517" y="1325860"/>
              <a:ext cx="2120666" cy="7760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r>
                <a:rPr lang="en-US" sz="2000" b="1" dirty="0">
                  <a:solidFill>
                    <a:schemeClr val="tx1"/>
                  </a:solidFill>
                </a:rPr>
                <a:t>Capacity </a:t>
              </a:r>
              <a:br>
                <a:rPr lang="en-US" sz="2000" b="1" dirty="0">
                  <a:solidFill>
                    <a:schemeClr val="tx1"/>
                  </a:solidFill>
                </a:rPr>
              </a:br>
              <a:r>
                <a:rPr lang="en-US" sz="2000" b="1" dirty="0">
                  <a:solidFill>
                    <a:schemeClr val="tx1"/>
                  </a:solidFill>
                </a:rPr>
                <a:t>Under Pressure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7B0071B-412E-5D61-46B9-0BD5ECA50637}"/>
                </a:ext>
              </a:extLst>
            </p:cNvPr>
            <p:cNvCxnSpPr>
              <a:cxnSpLocks/>
            </p:cNvCxnSpPr>
            <p:nvPr/>
          </p:nvCxnSpPr>
          <p:spPr>
            <a:xfrm>
              <a:off x="538304" y="1384195"/>
              <a:ext cx="0" cy="612000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78FE149-22DD-C6C5-7413-578663D92885}"/>
              </a:ext>
            </a:extLst>
          </p:cNvPr>
          <p:cNvGrpSpPr/>
          <p:nvPr/>
        </p:nvGrpSpPr>
        <p:grpSpPr>
          <a:xfrm>
            <a:off x="4255083" y="1627140"/>
            <a:ext cx="3721720" cy="776090"/>
            <a:chOff x="4255083" y="1326518"/>
            <a:chExt cx="3721720" cy="77609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D37A531-C0E4-067C-74F3-6B24D307C943}"/>
                </a:ext>
              </a:extLst>
            </p:cNvPr>
            <p:cNvSpPr/>
            <p:nvPr/>
          </p:nvSpPr>
          <p:spPr>
            <a:xfrm>
              <a:off x="5098369" y="1326518"/>
              <a:ext cx="2878434" cy="7760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r>
                <a:rPr lang="en-US" sz="2000" b="1" dirty="0">
                  <a:solidFill>
                    <a:schemeClr val="tx1"/>
                  </a:solidFill>
                </a:rPr>
                <a:t>Looming </a:t>
              </a:r>
              <a:br>
                <a:rPr lang="en-US" sz="2000" b="1" dirty="0">
                  <a:solidFill>
                    <a:schemeClr val="tx1"/>
                  </a:solidFill>
                </a:rPr>
              </a:br>
              <a:r>
                <a:rPr lang="en-US" sz="2000" b="1" dirty="0">
                  <a:solidFill>
                    <a:schemeClr val="tx1"/>
                  </a:solidFill>
                </a:rPr>
                <a:t>Capital Cost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E169FDD-92E0-AA03-D989-1D699147C479}"/>
                </a:ext>
              </a:extLst>
            </p:cNvPr>
            <p:cNvCxnSpPr>
              <a:cxnSpLocks/>
            </p:cNvCxnSpPr>
            <p:nvPr/>
          </p:nvCxnSpPr>
          <p:spPr>
            <a:xfrm>
              <a:off x="4255083" y="1384195"/>
              <a:ext cx="0" cy="612000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FF02A60-5C41-A0A6-70F9-4E71C708B9D9}"/>
              </a:ext>
            </a:extLst>
          </p:cNvPr>
          <p:cNvGrpSpPr/>
          <p:nvPr/>
        </p:nvGrpSpPr>
        <p:grpSpPr>
          <a:xfrm>
            <a:off x="8197634" y="1596501"/>
            <a:ext cx="4471547" cy="776090"/>
            <a:chOff x="8197634" y="1295879"/>
            <a:chExt cx="4471547" cy="77609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1DC5EFF-F891-A0EC-2A38-EABFF998E1F5}"/>
                </a:ext>
              </a:extLst>
            </p:cNvPr>
            <p:cNvSpPr/>
            <p:nvPr/>
          </p:nvSpPr>
          <p:spPr>
            <a:xfrm>
              <a:off x="9086459" y="1295879"/>
              <a:ext cx="3582722" cy="7760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r>
                <a:rPr lang="en-US" sz="2000" b="1" dirty="0">
                  <a:solidFill>
                    <a:schemeClr val="tx1"/>
                  </a:solidFill>
                </a:rPr>
                <a:t>Rising </a:t>
              </a:r>
              <a:br>
                <a:rPr lang="en-US" sz="2000" b="1" dirty="0">
                  <a:solidFill>
                    <a:schemeClr val="tx1"/>
                  </a:solidFill>
                </a:rPr>
              </a:br>
              <a:r>
                <a:rPr lang="en-US" sz="2000" b="1" dirty="0">
                  <a:solidFill>
                    <a:schemeClr val="tx1"/>
                  </a:solidFill>
                </a:rPr>
                <a:t>Gas Prices</a:t>
              </a: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2741AD8-685D-5B2C-65A5-85295EC4CD96}"/>
                </a:ext>
              </a:extLst>
            </p:cNvPr>
            <p:cNvCxnSpPr>
              <a:cxnSpLocks/>
            </p:cNvCxnSpPr>
            <p:nvPr/>
          </p:nvCxnSpPr>
          <p:spPr>
            <a:xfrm>
              <a:off x="8197634" y="1384195"/>
              <a:ext cx="0" cy="612000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94CB6E9A-6B7C-3117-D065-F83BB491E16E}"/>
              </a:ext>
            </a:extLst>
          </p:cNvPr>
          <p:cNvSpPr txBox="1">
            <a:spLocks/>
          </p:cNvSpPr>
          <p:nvPr/>
        </p:nvSpPr>
        <p:spPr>
          <a:xfrm>
            <a:off x="550862" y="-1810736"/>
            <a:ext cx="8225147" cy="149579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rgbClr val="FFFFFF"/>
                </a:solidFill>
              </a:rPr>
              <a:t>Rising costs and ageing infrastructure could no longer be solved by adding boiler capacity alone</a:t>
            </a:r>
          </a:p>
        </p:txBody>
      </p:sp>
      <p:pic>
        <p:nvPicPr>
          <p:cNvPr id="34" name="Icon 1">
            <a:extLst>
              <a:ext uri="{FF2B5EF4-FFF2-40B4-BE49-F238E27FC236}">
                <a16:creationId xmlns:a16="http://schemas.microsoft.com/office/drawing/2014/main" id="{3A4BEE81-658E-2747-F7B4-39AA9A8BBA4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6601" y="1628529"/>
            <a:ext cx="720000" cy="720000"/>
          </a:xfrm>
          <a:prstGeom prst="rect">
            <a:avLst/>
          </a:prstGeom>
        </p:spPr>
      </p:pic>
      <p:pic>
        <p:nvPicPr>
          <p:cNvPr id="40" name="Icon 2">
            <a:extLst>
              <a:ext uri="{FF2B5EF4-FFF2-40B4-BE49-F238E27FC236}">
                <a16:creationId xmlns:a16="http://schemas.microsoft.com/office/drawing/2014/main" id="{3FCD6837-402A-DAD5-22D3-FD11FC4DB3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94679" y="1581511"/>
            <a:ext cx="720000" cy="720000"/>
          </a:xfrm>
          <a:prstGeom prst="rect">
            <a:avLst/>
          </a:prstGeom>
        </p:spPr>
      </p:pic>
      <p:pic>
        <p:nvPicPr>
          <p:cNvPr id="38" name="Icon 3">
            <a:extLst>
              <a:ext uri="{FF2B5EF4-FFF2-40B4-BE49-F238E27FC236}">
                <a16:creationId xmlns:a16="http://schemas.microsoft.com/office/drawing/2014/main" id="{A26828E7-7107-EE12-F69D-CD000F5279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82047" y="1534194"/>
            <a:ext cx="720000" cy="720000"/>
          </a:xfrm>
          <a:prstGeom prst="rect">
            <a:avLst/>
          </a:prstGeom>
        </p:spPr>
      </p:pic>
      <p:sp>
        <p:nvSpPr>
          <p:cNvPr id="41" name="1">
            <a:extLst>
              <a:ext uri="{FF2B5EF4-FFF2-40B4-BE49-F238E27FC236}">
                <a16:creationId xmlns:a16="http://schemas.microsoft.com/office/drawing/2014/main" id="{9888B25D-8E6A-9DBE-43C6-490344D7A540}"/>
              </a:ext>
            </a:extLst>
          </p:cNvPr>
          <p:cNvSpPr/>
          <p:nvPr/>
        </p:nvSpPr>
        <p:spPr>
          <a:xfrm>
            <a:off x="685785" y="2637070"/>
            <a:ext cx="3600000" cy="25944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noAutofit/>
          </a:bodyPr>
          <a:lstStyle/>
          <a:p>
            <a:pPr>
              <a:lnSpc>
                <a:spcPct val="120000"/>
              </a:lnSpc>
              <a:spcAft>
                <a:spcPts val="2000"/>
              </a:spcAft>
            </a:pPr>
            <a:r>
              <a:rPr lang="en-US" sz="1400" b="1" dirty="0">
                <a:solidFill>
                  <a:schemeClr val="tx1"/>
                </a:solidFill>
                <a:latin typeface="+mj-lt"/>
              </a:rPr>
              <a:t>2 MW boiler</a:t>
            </a:r>
            <a:br>
              <a:rPr lang="en-US" sz="1200" dirty="0">
                <a:solidFill>
                  <a:schemeClr val="tx1"/>
                </a:solidFill>
                <a:latin typeface="+mj-lt"/>
              </a:rPr>
            </a:br>
            <a:r>
              <a:rPr lang="en-US" sz="1200" dirty="0">
                <a:solidFill>
                  <a:schemeClr val="tx1"/>
                </a:solidFill>
                <a:latin typeface="+mj-lt"/>
              </a:rPr>
              <a:t>Regularly operating at or above capacity</a:t>
            </a:r>
          </a:p>
          <a:p>
            <a:pPr>
              <a:lnSpc>
                <a:spcPct val="120000"/>
              </a:lnSpc>
              <a:spcAft>
                <a:spcPts val="2000"/>
              </a:spcAft>
            </a:pPr>
            <a:r>
              <a:rPr lang="en-US" sz="1400" b="1" dirty="0">
                <a:solidFill>
                  <a:schemeClr val="tx1"/>
                </a:solidFill>
              </a:rPr>
              <a:t>15°C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winter water</a:t>
            </a:r>
            <a:br>
              <a:rPr lang="en-US" sz="1200" dirty="0">
                <a:solidFill>
                  <a:schemeClr val="tx1"/>
                </a:solidFill>
                <a:latin typeface="+mj-lt"/>
              </a:rPr>
            </a:br>
            <a:r>
              <a:rPr lang="en-US" sz="1200" dirty="0">
                <a:solidFill>
                  <a:schemeClr val="tx1"/>
                </a:solidFill>
                <a:latin typeface="+mj-lt"/>
              </a:rPr>
              <a:t>Increased heating demand</a:t>
            </a:r>
          </a:p>
          <a:p>
            <a:pPr>
              <a:lnSpc>
                <a:spcPct val="120000"/>
              </a:lnSpc>
              <a:spcAft>
                <a:spcPts val="2000"/>
              </a:spcAft>
            </a:pPr>
            <a:r>
              <a:rPr lang="en-US" sz="1400" b="1" dirty="0">
                <a:solidFill>
                  <a:schemeClr val="tx1"/>
                </a:solidFill>
              </a:rPr>
              <a:t>82°C </a:t>
            </a:r>
            <a:r>
              <a:rPr lang="en-US" sz="1400" b="1" dirty="0" err="1">
                <a:solidFill>
                  <a:schemeClr val="tx1"/>
                </a:solidFill>
              </a:rPr>
              <a:t>sterilisation</a:t>
            </a:r>
            <a:r>
              <a:rPr lang="en-US" sz="1400" b="1" dirty="0">
                <a:solidFill>
                  <a:schemeClr val="tx1"/>
                </a:solidFill>
              </a:rPr>
              <a:t> temperature</a:t>
            </a:r>
            <a:br>
              <a:rPr lang="en-US" sz="1400" b="1" dirty="0">
                <a:solidFill>
                  <a:schemeClr val="tx1"/>
                </a:solidFill>
              </a:rPr>
            </a:br>
            <a:r>
              <a:rPr lang="en-US" sz="1200" dirty="0">
                <a:solidFill>
                  <a:schemeClr val="tx1"/>
                </a:solidFill>
                <a:latin typeface="+mj-lt"/>
              </a:rPr>
              <a:t>Difficult to maintain occasionally </a:t>
            </a:r>
            <a:br>
              <a:rPr lang="en-US" sz="1200" dirty="0">
                <a:solidFill>
                  <a:schemeClr val="tx1"/>
                </a:solidFill>
                <a:latin typeface="+mj-lt"/>
              </a:rPr>
            </a:br>
            <a:r>
              <a:rPr lang="en-US" sz="1200" dirty="0">
                <a:solidFill>
                  <a:schemeClr val="tx1"/>
                </a:solidFill>
                <a:latin typeface="+mj-lt"/>
              </a:rPr>
              <a:t>interrupting production</a:t>
            </a:r>
          </a:p>
        </p:txBody>
      </p:sp>
      <p:sp>
        <p:nvSpPr>
          <p:cNvPr id="42" name="2">
            <a:extLst>
              <a:ext uri="{FF2B5EF4-FFF2-40B4-BE49-F238E27FC236}">
                <a16:creationId xmlns:a16="http://schemas.microsoft.com/office/drawing/2014/main" id="{55EBECB8-2D62-710E-98E9-15A9AA48DE31}"/>
              </a:ext>
            </a:extLst>
          </p:cNvPr>
          <p:cNvSpPr/>
          <p:nvPr/>
        </p:nvSpPr>
        <p:spPr>
          <a:xfrm>
            <a:off x="4382899" y="2637727"/>
            <a:ext cx="3600000" cy="25944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noAutofit/>
          </a:bodyPr>
          <a:lstStyle/>
          <a:p>
            <a:pPr>
              <a:lnSpc>
                <a:spcPct val="120000"/>
              </a:lnSpc>
              <a:spcAft>
                <a:spcPts val="2000"/>
              </a:spcAft>
            </a:pPr>
            <a:r>
              <a:rPr lang="en-US" sz="1400" b="1" dirty="0">
                <a:solidFill>
                  <a:schemeClr val="tx1"/>
                </a:solidFill>
              </a:rPr>
              <a:t>$400,000 capital cost </a:t>
            </a:r>
            <a:br>
              <a:rPr lang="en-US" sz="1200" b="1" dirty="0">
                <a:solidFill>
                  <a:schemeClr val="tx1"/>
                </a:solidFill>
                <a:latin typeface="+mj-lt"/>
              </a:rPr>
            </a:br>
            <a:r>
              <a:rPr lang="en-US" sz="1200" dirty="0">
                <a:solidFill>
                  <a:schemeClr val="tx1"/>
                </a:solidFill>
                <a:latin typeface="+mj-lt"/>
              </a:rPr>
              <a:t>To upgrade the existing boiler</a:t>
            </a:r>
          </a:p>
          <a:p>
            <a:pPr>
              <a:lnSpc>
                <a:spcPct val="120000"/>
              </a:lnSpc>
              <a:spcAft>
                <a:spcPts val="2000"/>
              </a:spcAft>
            </a:pPr>
            <a:r>
              <a:rPr lang="en-US" sz="1400" b="1" dirty="0">
                <a:solidFill>
                  <a:schemeClr val="tx1"/>
                </a:solidFill>
              </a:rPr>
              <a:t>2.5 MW boiler</a:t>
            </a:r>
            <a:br>
              <a:rPr lang="en-US" sz="1400" b="1" dirty="0">
                <a:solidFill>
                  <a:schemeClr val="tx1"/>
                </a:solidFill>
              </a:rPr>
            </a:br>
            <a:r>
              <a:rPr lang="en-US" sz="1200" dirty="0">
                <a:solidFill>
                  <a:schemeClr val="tx1"/>
                </a:solidFill>
              </a:rPr>
              <a:t>Required to keep pace with production growth, </a:t>
            </a:r>
            <a:br>
              <a:rPr lang="en-US" sz="1200" dirty="0">
                <a:solidFill>
                  <a:schemeClr val="tx1"/>
                </a:solidFill>
              </a:rPr>
            </a:br>
            <a:r>
              <a:rPr lang="en-US" sz="1200" dirty="0">
                <a:solidFill>
                  <a:schemeClr val="tx1"/>
                </a:solidFill>
              </a:rPr>
              <a:t>with no improvement to energy efficiency</a:t>
            </a:r>
            <a:endParaRPr lang="en-US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3" name="3">
            <a:extLst>
              <a:ext uri="{FF2B5EF4-FFF2-40B4-BE49-F238E27FC236}">
                <a16:creationId xmlns:a16="http://schemas.microsoft.com/office/drawing/2014/main" id="{3D20EB9B-3FF6-034E-51E1-B657886364C0}"/>
              </a:ext>
            </a:extLst>
          </p:cNvPr>
          <p:cNvSpPr/>
          <p:nvPr/>
        </p:nvSpPr>
        <p:spPr>
          <a:xfrm>
            <a:off x="8325450" y="2637068"/>
            <a:ext cx="3600000" cy="25944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noAutofit/>
          </a:bodyPr>
          <a:lstStyle/>
          <a:p>
            <a:pPr>
              <a:lnSpc>
                <a:spcPct val="120000"/>
              </a:lnSpc>
              <a:spcAft>
                <a:spcPts val="2000"/>
              </a:spcAft>
            </a:pPr>
            <a:r>
              <a:rPr lang="en-US" sz="1400" b="1" dirty="0">
                <a:solidFill>
                  <a:schemeClr val="tx1"/>
                </a:solidFill>
                <a:latin typeface="+mj-lt"/>
              </a:rPr>
              <a:t>+50% </a:t>
            </a:r>
            <a:br>
              <a:rPr lang="en-US" sz="1400" b="1" dirty="0">
                <a:solidFill>
                  <a:schemeClr val="tx1"/>
                </a:solidFill>
                <a:latin typeface="+mj-lt"/>
              </a:rPr>
            </a:br>
            <a:r>
              <a:rPr lang="en-US" sz="1200" dirty="0">
                <a:solidFill>
                  <a:schemeClr val="tx1"/>
                </a:solidFill>
                <a:latin typeface="+mj-lt"/>
              </a:rPr>
              <a:t>Increase in GMP’s gas price at contract renewal</a:t>
            </a:r>
          </a:p>
          <a:p>
            <a:pPr>
              <a:lnSpc>
                <a:spcPct val="120000"/>
              </a:lnSpc>
              <a:spcAft>
                <a:spcPts val="2000"/>
              </a:spcAft>
            </a:pPr>
            <a:r>
              <a:rPr lang="en-US" sz="1400" b="1" dirty="0">
                <a:solidFill>
                  <a:schemeClr val="tx1"/>
                </a:solidFill>
              </a:rPr>
              <a:t>$18/GJ </a:t>
            </a:r>
            <a:br>
              <a:rPr lang="en-US" sz="1400" b="1" dirty="0">
                <a:solidFill>
                  <a:schemeClr val="tx1"/>
                </a:solidFill>
              </a:rPr>
            </a:br>
            <a:r>
              <a:rPr lang="en-US" sz="1200" dirty="0">
                <a:solidFill>
                  <a:schemeClr val="tx1"/>
                </a:solidFill>
              </a:rPr>
              <a:t>Representative delivered gas price with </a:t>
            </a:r>
            <a:br>
              <a:rPr lang="en-US" sz="1200" dirty="0">
                <a:solidFill>
                  <a:schemeClr val="tx1"/>
                </a:solidFill>
              </a:rPr>
            </a:br>
            <a:r>
              <a:rPr lang="en-US" sz="1200" dirty="0">
                <a:solidFill>
                  <a:schemeClr val="tx1"/>
                </a:solidFill>
              </a:rPr>
              <a:t>little near-term relief</a:t>
            </a:r>
          </a:p>
        </p:txBody>
      </p:sp>
      <p:cxnSp>
        <p:nvCxnSpPr>
          <p:cNvPr id="47" name="1 -line">
            <a:extLst>
              <a:ext uri="{FF2B5EF4-FFF2-40B4-BE49-F238E27FC236}">
                <a16:creationId xmlns:a16="http://schemas.microsoft.com/office/drawing/2014/main" id="{485F9825-61EA-C0E7-B8FF-6D7767E4FDCD}"/>
              </a:ext>
            </a:extLst>
          </p:cNvPr>
          <p:cNvCxnSpPr>
            <a:cxnSpLocks/>
          </p:cNvCxnSpPr>
          <p:nvPr/>
        </p:nvCxnSpPr>
        <p:spPr>
          <a:xfrm>
            <a:off x="537522" y="1684817"/>
            <a:ext cx="0" cy="3060000"/>
          </a:xfrm>
          <a:prstGeom prst="line">
            <a:avLst/>
          </a:prstGeom>
          <a:ln w="9525"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2-line">
            <a:extLst>
              <a:ext uri="{FF2B5EF4-FFF2-40B4-BE49-F238E27FC236}">
                <a16:creationId xmlns:a16="http://schemas.microsoft.com/office/drawing/2014/main" id="{126882BA-6513-E082-E093-4BAF618E2032}"/>
              </a:ext>
            </a:extLst>
          </p:cNvPr>
          <p:cNvCxnSpPr>
            <a:cxnSpLocks/>
          </p:cNvCxnSpPr>
          <p:nvPr/>
        </p:nvCxnSpPr>
        <p:spPr>
          <a:xfrm>
            <a:off x="4255083" y="1684817"/>
            <a:ext cx="0" cy="3060000"/>
          </a:xfrm>
          <a:prstGeom prst="line">
            <a:avLst/>
          </a:prstGeom>
          <a:ln w="9525"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3-line">
            <a:extLst>
              <a:ext uri="{FF2B5EF4-FFF2-40B4-BE49-F238E27FC236}">
                <a16:creationId xmlns:a16="http://schemas.microsoft.com/office/drawing/2014/main" id="{6B466463-49D9-2034-1905-4826E83D6D23}"/>
              </a:ext>
            </a:extLst>
          </p:cNvPr>
          <p:cNvCxnSpPr>
            <a:cxnSpLocks/>
          </p:cNvCxnSpPr>
          <p:nvPr/>
        </p:nvCxnSpPr>
        <p:spPr>
          <a:xfrm>
            <a:off x="8197496" y="1684817"/>
            <a:ext cx="0" cy="3060000"/>
          </a:xfrm>
          <a:prstGeom prst="line">
            <a:avLst/>
          </a:prstGeom>
          <a:ln w="9525"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DE">
            <a:extLst>
              <a:ext uri="{FF2B5EF4-FFF2-40B4-BE49-F238E27FC236}">
                <a16:creationId xmlns:a16="http://schemas.microsoft.com/office/drawing/2014/main" id="{1E2E87B1-0027-A4F1-50D9-C7999124333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8135" b="8135"/>
          <a:stretch/>
        </p:blipFill>
        <p:spPr>
          <a:xfrm>
            <a:off x="-1" y="-12374"/>
            <a:ext cx="12191999" cy="68703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9DD617-07C8-3EC4-E5EE-497C5F135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92762"/>
            <a:ext cx="11090274" cy="498598"/>
          </a:xfrm>
        </p:spPr>
        <p:txBody>
          <a:bodyPr/>
          <a:lstStyle/>
          <a:p>
            <a:r>
              <a:rPr lang="en-US" dirty="0"/>
              <a:t>GMP Challenges</a:t>
            </a:r>
          </a:p>
        </p:txBody>
      </p:sp>
      <p:pic>
        <p:nvPicPr>
          <p:cNvPr id="5" name="Patter-Blue">
            <a:extLst>
              <a:ext uri="{FF2B5EF4-FFF2-40B4-BE49-F238E27FC236}">
                <a16:creationId xmlns:a16="http://schemas.microsoft.com/office/drawing/2014/main" id="{0A949E8F-54F0-F0D7-EF44-8CAAB1F4AE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4308195" y="0"/>
            <a:ext cx="2743200" cy="6858000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C1651E97-4B0E-8B40-8B32-52053C4A7EF2}"/>
              </a:ext>
            </a:extLst>
          </p:cNvPr>
          <p:cNvSpPr/>
          <p:nvPr/>
        </p:nvSpPr>
        <p:spPr>
          <a:xfrm>
            <a:off x="-11527676" y="0"/>
            <a:ext cx="9459114" cy="687128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1075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uild="p"/>
      <p:bldP spid="42" grpId="0" build="p"/>
      <p:bldP spid="4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FECA1B-BCF1-C716-170C-DAFC6716FE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FC53310-BBA4-0F89-0236-597A0808CD50}"/>
              </a:ext>
            </a:extLst>
          </p:cNvPr>
          <p:cNvPicPr/>
          <p:nvPr/>
        </p:nvPicPr>
        <p:blipFill>
          <a:blip r:embed="rId3"/>
          <a:srcRect t="8060" b="8211"/>
          <a:stretch>
            <a:fillRect/>
          </a:stretch>
        </p:blipFill>
        <p:spPr>
          <a:xfrm>
            <a:off x="0" y="-12374"/>
            <a:ext cx="12191999" cy="6870374"/>
          </a:xfrm>
          <a:prstGeom prst="rect">
            <a:avLst/>
          </a:prstGeom>
        </p:spPr>
      </p:pic>
      <p:pic>
        <p:nvPicPr>
          <p:cNvPr id="10" name="Patter-Blue">
            <a:extLst>
              <a:ext uri="{FF2B5EF4-FFF2-40B4-BE49-F238E27FC236}">
                <a16:creationId xmlns:a16="http://schemas.microsoft.com/office/drawing/2014/main" id="{4B039555-7E18-7F4B-AF2C-43E8F18655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3244" y="0"/>
            <a:ext cx="27432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03BFFA1-6B9B-678A-CBC4-1589E5B415F4}"/>
              </a:ext>
            </a:extLst>
          </p:cNvPr>
          <p:cNvSpPr/>
          <p:nvPr/>
        </p:nvSpPr>
        <p:spPr>
          <a:xfrm>
            <a:off x="-1426" y="0"/>
            <a:ext cx="9459114" cy="687128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Subtitle 5">
            <a:extLst>
              <a:ext uri="{FF2B5EF4-FFF2-40B4-BE49-F238E27FC236}">
                <a16:creationId xmlns:a16="http://schemas.microsoft.com/office/drawing/2014/main" id="{59190C54-32A8-823D-19DD-5473C39A6736}"/>
              </a:ext>
            </a:extLst>
          </p:cNvPr>
          <p:cNvSpPr txBox="1">
            <a:spLocks/>
          </p:cNvSpPr>
          <p:nvPr/>
        </p:nvSpPr>
        <p:spPr>
          <a:xfrm>
            <a:off x="1026192" y="1737568"/>
            <a:ext cx="6285712" cy="1607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Aft>
                <a:spcPts val="600"/>
              </a:spcAft>
            </a:pPr>
            <a:r>
              <a:rPr lang="en-US" sz="1400" dirty="0">
                <a:solidFill>
                  <a:srgbClr val="FFFFFF"/>
                </a:solidFill>
                <a:latin typeface="+mj-lt"/>
                <a:ea typeface="Cambria" pitchFamily="34" charset="-122"/>
                <a:cs typeface="Cambria" pitchFamily="34" charset="-120"/>
              </a:rPr>
              <a:t>THE PROBLEM </a:t>
            </a:r>
          </a:p>
          <a:p>
            <a:pPr algn="l"/>
            <a:r>
              <a:rPr lang="en-US" sz="2000" dirty="0">
                <a:solidFill>
                  <a:schemeClr val="accent6"/>
                </a:solidFill>
                <a:latin typeface="+mj-lt"/>
                <a:ea typeface="Cambria" pitchFamily="34" charset="-122"/>
                <a:cs typeface="Cambria" pitchFamily="34" charset="-120"/>
              </a:rPr>
              <a:t>This combination of rising fuel costs and looming capital expenditure prompted GMP to look for an alternative to simply increasing boiler capacity.</a:t>
            </a:r>
          </a:p>
          <a:p>
            <a:pPr algn="l"/>
            <a:endParaRPr lang="en-US" sz="1600" dirty="0">
              <a:solidFill>
                <a:schemeClr val="accent2">
                  <a:lumMod val="40000"/>
                  <a:lumOff val="60000"/>
                </a:schemeClr>
              </a:solidFill>
              <a:latin typeface="+mj-lt"/>
              <a:ea typeface="Cambria" pitchFamily="34" charset="-122"/>
              <a:cs typeface="Cambria" pitchFamily="34" charset="-120"/>
            </a:endParaRPr>
          </a:p>
        </p:txBody>
      </p:sp>
      <p:sp>
        <p:nvSpPr>
          <p:cNvPr id="7" name="Title 7">
            <a:extLst>
              <a:ext uri="{FF2B5EF4-FFF2-40B4-BE49-F238E27FC236}">
                <a16:creationId xmlns:a16="http://schemas.microsoft.com/office/drawing/2014/main" id="{A7FF3B9F-4E43-B5BB-B784-2C891F651C2A}"/>
              </a:ext>
            </a:extLst>
          </p:cNvPr>
          <p:cNvSpPr txBox="1">
            <a:spLocks/>
          </p:cNvSpPr>
          <p:nvPr/>
        </p:nvSpPr>
        <p:spPr>
          <a:xfrm>
            <a:off x="1026191" y="4108554"/>
            <a:ext cx="5862289" cy="160043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Cambria" pitchFamily="34" charset="-122"/>
                <a:cs typeface="Cambria" pitchFamily="34" charset="-120"/>
              </a:rPr>
              <a:t>THE SOLUTION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Cambria" pitchFamily="34" charset="-122"/>
                <a:cs typeface="Cambria" pitchFamily="34" charset="-120"/>
              </a:rPr>
              <a:t> </a:t>
            </a:r>
          </a:p>
          <a:p>
            <a:pPr algn="l"/>
            <a:r>
              <a:rPr lang="en-AU" sz="4000" dirty="0">
                <a:solidFill>
                  <a:schemeClr val="accent6"/>
                </a:solidFill>
              </a:rPr>
              <a:t>A Staged Heat Recovery and Heat Pump </a:t>
            </a:r>
            <a:endParaRPr lang="en-US" sz="4000" dirty="0">
              <a:solidFill>
                <a:schemeClr val="accent6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E1BD0BA-3893-313E-CABC-275FB6A13FED}"/>
              </a:ext>
            </a:extLst>
          </p:cNvPr>
          <p:cNvSpPr/>
          <p:nvPr/>
        </p:nvSpPr>
        <p:spPr>
          <a:xfrm>
            <a:off x="550863" y="1757074"/>
            <a:ext cx="168465" cy="16846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4C2639D-ED29-2D60-B0B9-3F0A7FD09F0A}"/>
              </a:ext>
            </a:extLst>
          </p:cNvPr>
          <p:cNvCxnSpPr/>
          <p:nvPr/>
        </p:nvCxnSpPr>
        <p:spPr>
          <a:xfrm>
            <a:off x="635095" y="1797416"/>
            <a:ext cx="0" cy="239663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443F7F6A-2BCE-D745-F0E0-99A25131D58C}"/>
              </a:ext>
            </a:extLst>
          </p:cNvPr>
          <p:cNvSpPr/>
          <p:nvPr/>
        </p:nvSpPr>
        <p:spPr>
          <a:xfrm>
            <a:off x="550863" y="4119557"/>
            <a:ext cx="168465" cy="16846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2617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7" grpId="0"/>
      <p:bldP spid="2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5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8E64E4-20DD-E201-8B7A-28958595A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Block">
            <a:extLst>
              <a:ext uri="{FF2B5EF4-FFF2-40B4-BE49-F238E27FC236}">
                <a16:creationId xmlns:a16="http://schemas.microsoft.com/office/drawing/2014/main" id="{C3BCD568-C68F-A297-D3DF-03746418068C}"/>
              </a:ext>
            </a:extLst>
          </p:cNvPr>
          <p:cNvSpPr/>
          <p:nvPr/>
        </p:nvSpPr>
        <p:spPr>
          <a:xfrm>
            <a:off x="-52217" y="-114001"/>
            <a:ext cx="1504035" cy="75700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21" name="15 degrees">
            <a:extLst>
              <a:ext uri="{FF2B5EF4-FFF2-40B4-BE49-F238E27FC236}">
                <a16:creationId xmlns:a16="http://schemas.microsoft.com/office/drawing/2014/main" id="{90E2ECDA-855A-D2D1-A519-CF0D29DDF54A}"/>
              </a:ext>
            </a:extLst>
          </p:cNvPr>
          <p:cNvGrpSpPr/>
          <p:nvPr/>
        </p:nvGrpSpPr>
        <p:grpSpPr>
          <a:xfrm>
            <a:off x="557147" y="5240538"/>
            <a:ext cx="877064" cy="124650"/>
            <a:chOff x="264484" y="5439498"/>
            <a:chExt cx="877064" cy="124650"/>
          </a:xfrm>
        </p:grpSpPr>
        <p:cxnSp>
          <p:nvCxnSpPr>
            <p:cNvPr id="222" name="Straight Connector 221">
              <a:extLst>
                <a:ext uri="{FF2B5EF4-FFF2-40B4-BE49-F238E27FC236}">
                  <a16:creationId xmlns:a16="http://schemas.microsoft.com/office/drawing/2014/main" id="{0203E7E0-8AD3-3510-CFAF-6DEA1391DE22}"/>
                </a:ext>
              </a:extLst>
            </p:cNvPr>
            <p:cNvCxnSpPr>
              <a:cxnSpLocks/>
            </p:cNvCxnSpPr>
            <p:nvPr/>
          </p:nvCxnSpPr>
          <p:spPr>
            <a:xfrm>
              <a:off x="264484" y="5492846"/>
              <a:ext cx="398646" cy="0"/>
            </a:xfrm>
            <a:prstGeom prst="line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3" name="Text Placeholder 5">
              <a:extLst>
                <a:ext uri="{FF2B5EF4-FFF2-40B4-BE49-F238E27FC236}">
                  <a16:creationId xmlns:a16="http://schemas.microsoft.com/office/drawing/2014/main" id="{73C7D7CF-D530-2944-CF8F-54223D541A76}"/>
                </a:ext>
              </a:extLst>
            </p:cNvPr>
            <p:cNvSpPr txBox="1">
              <a:spLocks/>
            </p:cNvSpPr>
            <p:nvPr/>
          </p:nvSpPr>
          <p:spPr>
            <a:xfrm>
              <a:off x="693113" y="5439498"/>
              <a:ext cx="448435" cy="124650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900" b="1" dirty="0">
                  <a:solidFill>
                    <a:schemeClr val="tx1"/>
                  </a:solidFill>
                </a:rPr>
                <a:t>15°C</a:t>
              </a:r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48A0CA24-7C94-EABA-321B-680BAC0A1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1182" y="592762"/>
            <a:ext cx="11090274" cy="387798"/>
          </a:xfrm>
        </p:spPr>
        <p:txBody>
          <a:bodyPr/>
          <a:lstStyle/>
          <a:p>
            <a:r>
              <a:rPr lang="en-US" dirty="0"/>
              <a:t>A Staged Heat Recovery Philosophy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7B853EB-C3A7-F7C6-2A39-68112430C6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90093" y="1105845"/>
            <a:ext cx="11090274" cy="166199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Every degree gained passively reduces the energy needed at the next stage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B0A80D62-A72E-AD2F-AC0A-FE2FC1EDE157}"/>
              </a:ext>
            </a:extLst>
          </p:cNvPr>
          <p:cNvSpPr txBox="1">
            <a:spLocks/>
          </p:cNvSpPr>
          <p:nvPr/>
        </p:nvSpPr>
        <p:spPr>
          <a:xfrm>
            <a:off x="2061182" y="1946701"/>
            <a:ext cx="4096784" cy="2769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chemeClr val="accent1"/>
                </a:solidFill>
              </a:rPr>
              <a:t>Stage 1A </a:t>
            </a:r>
            <a:r>
              <a:rPr lang="en-US" sz="2000" dirty="0">
                <a:solidFill>
                  <a:schemeClr val="accent1"/>
                </a:solidFill>
              </a:rPr>
              <a:t>Condenser &amp; Oil Cooling</a:t>
            </a:r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0471DF94-6240-DE1D-8453-71A9D3DE498A}"/>
              </a:ext>
            </a:extLst>
          </p:cNvPr>
          <p:cNvSpPr txBox="1">
            <a:spLocks/>
          </p:cNvSpPr>
          <p:nvPr/>
        </p:nvSpPr>
        <p:spPr>
          <a:xfrm>
            <a:off x="6399576" y="1868620"/>
            <a:ext cx="1553172" cy="297756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</p:spPr>
        <p:txBody>
          <a:bodyPr vert="horz" wrap="square" lIns="72000" tIns="90000" rIns="72000" bIns="54000" rtlCol="0" anchor="t" anchorCtr="0">
            <a:sp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 dirty="0">
                <a:solidFill>
                  <a:schemeClr val="tx2"/>
                </a:solidFill>
              </a:rPr>
              <a:t>IN OPERATION</a:t>
            </a:r>
            <a:endParaRPr lang="en-US" sz="800" b="1" dirty="0">
              <a:solidFill>
                <a:schemeClr val="tx2"/>
              </a:solidFill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6803DCD-17CA-0A64-FB5F-2F5E3B35A414}"/>
              </a:ext>
            </a:extLst>
          </p:cNvPr>
          <p:cNvCxnSpPr>
            <a:cxnSpLocks/>
          </p:cNvCxnSpPr>
          <p:nvPr/>
        </p:nvCxnSpPr>
        <p:spPr>
          <a:xfrm>
            <a:off x="2086273" y="2291924"/>
            <a:ext cx="586647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1" name="R">
            <a:extLst>
              <a:ext uri="{FF2B5EF4-FFF2-40B4-BE49-F238E27FC236}">
                <a16:creationId xmlns:a16="http://schemas.microsoft.com/office/drawing/2014/main" id="{23D6D0AA-6B34-AAD6-98E8-C5090CC296C4}"/>
              </a:ext>
            </a:extLst>
          </p:cNvPr>
          <p:cNvGrpSpPr/>
          <p:nvPr/>
        </p:nvGrpSpPr>
        <p:grpSpPr>
          <a:xfrm>
            <a:off x="7631101" y="4168106"/>
            <a:ext cx="288580" cy="2130682"/>
            <a:chOff x="5227853" y="3545252"/>
            <a:chExt cx="288580" cy="2266122"/>
          </a:xfrm>
        </p:grpSpPr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41C41A83-3FB6-F9B4-B657-6AE0E097CFE3}"/>
                </a:ext>
              </a:extLst>
            </p:cNvPr>
            <p:cNvCxnSpPr>
              <a:cxnSpLocks/>
            </p:cNvCxnSpPr>
            <p:nvPr/>
          </p:nvCxnSpPr>
          <p:spPr>
            <a:xfrm>
              <a:off x="5227853" y="3545252"/>
              <a:ext cx="28858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6D4E7325-2D42-C633-FD7A-77A266D7022C}"/>
                </a:ext>
              </a:extLst>
            </p:cNvPr>
            <p:cNvCxnSpPr>
              <a:cxnSpLocks/>
            </p:cNvCxnSpPr>
            <p:nvPr/>
          </p:nvCxnSpPr>
          <p:spPr>
            <a:xfrm>
              <a:off x="5512327" y="3545252"/>
              <a:ext cx="0" cy="226612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L">
            <a:extLst>
              <a:ext uri="{FF2B5EF4-FFF2-40B4-BE49-F238E27FC236}">
                <a16:creationId xmlns:a16="http://schemas.microsoft.com/office/drawing/2014/main" id="{08EA709A-40F2-643B-2EDE-F7D27C8C0CE2}"/>
              </a:ext>
            </a:extLst>
          </p:cNvPr>
          <p:cNvGrpSpPr/>
          <p:nvPr/>
        </p:nvGrpSpPr>
        <p:grpSpPr>
          <a:xfrm>
            <a:off x="2072612" y="4168106"/>
            <a:ext cx="288580" cy="2130682"/>
            <a:chOff x="1769036" y="3545252"/>
            <a:chExt cx="288580" cy="2266122"/>
          </a:xfrm>
        </p:grpSpPr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4B201FC0-0CC2-A761-538B-06C5A21213F7}"/>
                </a:ext>
              </a:extLst>
            </p:cNvPr>
            <p:cNvCxnSpPr>
              <a:cxnSpLocks/>
            </p:cNvCxnSpPr>
            <p:nvPr/>
          </p:nvCxnSpPr>
          <p:spPr>
            <a:xfrm>
              <a:off x="1769036" y="3545252"/>
              <a:ext cx="28858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8F13CDB6-1FDE-8E8A-8111-DDB918A683B6}"/>
                </a:ext>
              </a:extLst>
            </p:cNvPr>
            <p:cNvCxnSpPr>
              <a:cxnSpLocks/>
            </p:cNvCxnSpPr>
            <p:nvPr/>
          </p:nvCxnSpPr>
          <p:spPr>
            <a:xfrm>
              <a:off x="1773704" y="3545252"/>
              <a:ext cx="0" cy="226612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15F80A5C-0ABA-AB0C-9BAB-C3B0E689ABE2}"/>
              </a:ext>
            </a:extLst>
          </p:cNvPr>
          <p:cNvCxnSpPr>
            <a:cxnSpLocks/>
          </p:cNvCxnSpPr>
          <p:nvPr/>
        </p:nvCxnSpPr>
        <p:spPr>
          <a:xfrm>
            <a:off x="2353944" y="4168106"/>
            <a:ext cx="5277157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2" name="Thermometer">
            <a:extLst>
              <a:ext uri="{FF2B5EF4-FFF2-40B4-BE49-F238E27FC236}">
                <a16:creationId xmlns:a16="http://schemas.microsoft.com/office/drawing/2014/main" id="{CCBACC63-7CE2-CA74-B07E-023691C1449C}"/>
              </a:ext>
            </a:extLst>
          </p:cNvPr>
          <p:cNvGrpSpPr/>
          <p:nvPr/>
        </p:nvGrpSpPr>
        <p:grpSpPr>
          <a:xfrm>
            <a:off x="557147" y="538790"/>
            <a:ext cx="288435" cy="5760000"/>
            <a:chOff x="557147" y="538790"/>
            <a:chExt cx="288435" cy="5760000"/>
          </a:xfrm>
        </p:grpSpPr>
        <p:sp>
          <p:nvSpPr>
            <p:cNvPr id="24" name="outline">
              <a:extLst>
                <a:ext uri="{FF2B5EF4-FFF2-40B4-BE49-F238E27FC236}">
                  <a16:creationId xmlns:a16="http://schemas.microsoft.com/office/drawing/2014/main" id="{FA2D7710-DECF-FAC0-3F7D-8F2A244A5ADB}"/>
                </a:ext>
              </a:extLst>
            </p:cNvPr>
            <p:cNvSpPr/>
            <p:nvPr/>
          </p:nvSpPr>
          <p:spPr>
            <a:xfrm>
              <a:off x="557147" y="538790"/>
              <a:ext cx="288000" cy="576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133" name="Start">
              <a:extLst>
                <a:ext uri="{FF2B5EF4-FFF2-40B4-BE49-F238E27FC236}">
                  <a16:creationId xmlns:a16="http://schemas.microsoft.com/office/drawing/2014/main" id="{85751B78-E614-66E1-D58A-45689C84F34D}"/>
                </a:ext>
              </a:extLst>
            </p:cNvPr>
            <p:cNvSpPr/>
            <p:nvPr/>
          </p:nvSpPr>
          <p:spPr>
            <a:xfrm>
              <a:off x="631401" y="6082635"/>
              <a:ext cx="136800" cy="13680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1" name="Marks">
              <a:extLst>
                <a:ext uri="{FF2B5EF4-FFF2-40B4-BE49-F238E27FC236}">
                  <a16:creationId xmlns:a16="http://schemas.microsoft.com/office/drawing/2014/main" id="{894E34FC-7665-0B40-9EDE-A646FB9514B5}"/>
                </a:ext>
              </a:extLst>
            </p:cNvPr>
            <p:cNvGrpSpPr/>
            <p:nvPr/>
          </p:nvGrpSpPr>
          <p:grpSpPr>
            <a:xfrm>
              <a:off x="558074" y="1098021"/>
              <a:ext cx="287508" cy="4489592"/>
              <a:chOff x="558074" y="1098021"/>
              <a:chExt cx="287508" cy="4489592"/>
            </a:xfrm>
          </p:grpSpPr>
          <p:cxnSp>
            <p:nvCxnSpPr>
              <p:cNvPr id="135" name="Straight Connector 134">
                <a:extLst>
                  <a:ext uri="{FF2B5EF4-FFF2-40B4-BE49-F238E27FC236}">
                    <a16:creationId xmlns:a16="http://schemas.microsoft.com/office/drawing/2014/main" id="{7AE65677-5483-8853-F335-07DC3685270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075" y="5587613"/>
                <a:ext cx="287507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>
                <a:extLst>
                  <a:ext uri="{FF2B5EF4-FFF2-40B4-BE49-F238E27FC236}">
                    <a16:creationId xmlns:a16="http://schemas.microsoft.com/office/drawing/2014/main" id="{2ADCDAB0-7610-52A9-D8D6-6757CA60D5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075" y="5026414"/>
                <a:ext cx="287507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>
                <a:extLst>
                  <a:ext uri="{FF2B5EF4-FFF2-40B4-BE49-F238E27FC236}">
                    <a16:creationId xmlns:a16="http://schemas.microsoft.com/office/drawing/2014/main" id="{EBFE94CA-2DEC-EBCC-F25B-7B3CDF8ABA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075" y="4465215"/>
                <a:ext cx="287507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Straight Connector 137">
                <a:extLst>
                  <a:ext uri="{FF2B5EF4-FFF2-40B4-BE49-F238E27FC236}">
                    <a16:creationId xmlns:a16="http://schemas.microsoft.com/office/drawing/2014/main" id="{27800573-99E3-DB3A-EB98-0DABE4B00E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075" y="3904016"/>
                <a:ext cx="287507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>
                <a:extLst>
                  <a:ext uri="{FF2B5EF4-FFF2-40B4-BE49-F238E27FC236}">
                    <a16:creationId xmlns:a16="http://schemas.microsoft.com/office/drawing/2014/main" id="{372F8D58-B27C-58E0-96B2-97212EAD6C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075" y="3342817"/>
                <a:ext cx="287507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>
                <a:extLst>
                  <a:ext uri="{FF2B5EF4-FFF2-40B4-BE49-F238E27FC236}">
                    <a16:creationId xmlns:a16="http://schemas.microsoft.com/office/drawing/2014/main" id="{70D0B1E8-0D54-9770-ABDF-5184B0D7AE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075" y="2781618"/>
                <a:ext cx="287507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Connector 140">
                <a:extLst>
                  <a:ext uri="{FF2B5EF4-FFF2-40B4-BE49-F238E27FC236}">
                    <a16:creationId xmlns:a16="http://schemas.microsoft.com/office/drawing/2014/main" id="{74E12293-F092-7B19-CB46-37363E1BDD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075" y="2220419"/>
                <a:ext cx="287507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Straight Connector 141">
                <a:extLst>
                  <a:ext uri="{FF2B5EF4-FFF2-40B4-BE49-F238E27FC236}">
                    <a16:creationId xmlns:a16="http://schemas.microsoft.com/office/drawing/2014/main" id="{A09C0E78-E0A6-5112-E558-76455FAF6C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074" y="1659220"/>
                <a:ext cx="287507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" name="Straight Connector 206">
                <a:extLst>
                  <a:ext uri="{FF2B5EF4-FFF2-40B4-BE49-F238E27FC236}">
                    <a16:creationId xmlns:a16="http://schemas.microsoft.com/office/drawing/2014/main" id="{827FF836-D9D6-B281-1EE5-C15BB16719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074" y="1098021"/>
                <a:ext cx="287507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16" name="15 degrees">
            <a:extLst>
              <a:ext uri="{FF2B5EF4-FFF2-40B4-BE49-F238E27FC236}">
                <a16:creationId xmlns:a16="http://schemas.microsoft.com/office/drawing/2014/main" id="{5F9B2866-100E-C8FE-2DF7-C892EC0C7042}"/>
              </a:ext>
            </a:extLst>
          </p:cNvPr>
          <p:cNvCxnSpPr>
            <a:cxnSpLocks/>
          </p:cNvCxnSpPr>
          <p:nvPr/>
        </p:nvCxnSpPr>
        <p:spPr>
          <a:xfrm flipV="1">
            <a:off x="699801" y="3347630"/>
            <a:ext cx="0" cy="1951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8" name="50 degrees">
            <a:extLst>
              <a:ext uri="{FF2B5EF4-FFF2-40B4-BE49-F238E27FC236}">
                <a16:creationId xmlns:a16="http://schemas.microsoft.com/office/drawing/2014/main" id="{96545DC2-8538-C874-C70A-09D5F7DEE69B}"/>
              </a:ext>
            </a:extLst>
          </p:cNvPr>
          <p:cNvGrpSpPr/>
          <p:nvPr/>
        </p:nvGrpSpPr>
        <p:grpSpPr>
          <a:xfrm>
            <a:off x="850250" y="3286800"/>
            <a:ext cx="583961" cy="124650"/>
            <a:chOff x="557587" y="5439498"/>
            <a:chExt cx="583961" cy="124650"/>
          </a:xfrm>
        </p:grpSpPr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5BC6617F-F12A-3F05-D90E-82FCC71AC2BD}"/>
                </a:ext>
              </a:extLst>
            </p:cNvPr>
            <p:cNvCxnSpPr>
              <a:cxnSpLocks/>
            </p:cNvCxnSpPr>
            <p:nvPr/>
          </p:nvCxnSpPr>
          <p:spPr>
            <a:xfrm>
              <a:off x="557587" y="5492846"/>
              <a:ext cx="105543" cy="0"/>
            </a:xfrm>
            <a:prstGeom prst="line">
              <a:avLst/>
            </a:prstGeom>
            <a:ln w="9525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0" name="Text Placeholder 5">
              <a:extLst>
                <a:ext uri="{FF2B5EF4-FFF2-40B4-BE49-F238E27FC236}">
                  <a16:creationId xmlns:a16="http://schemas.microsoft.com/office/drawing/2014/main" id="{CE5BA6DC-39B7-EFBE-E7F7-EBC4E117F171}"/>
                </a:ext>
              </a:extLst>
            </p:cNvPr>
            <p:cNvSpPr txBox="1">
              <a:spLocks/>
            </p:cNvSpPr>
            <p:nvPr/>
          </p:nvSpPr>
          <p:spPr>
            <a:xfrm>
              <a:off x="693113" y="5439498"/>
              <a:ext cx="448435" cy="124650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900" b="1" dirty="0">
                  <a:solidFill>
                    <a:schemeClr val="tx1"/>
                  </a:solidFill>
                </a:rPr>
                <a:t>50°C</a:t>
              </a:r>
            </a:p>
          </p:txBody>
        </p:sp>
      </p:grpSp>
      <p:cxnSp>
        <p:nvCxnSpPr>
          <p:cNvPr id="229" name="15 degrees">
            <a:extLst>
              <a:ext uri="{FF2B5EF4-FFF2-40B4-BE49-F238E27FC236}">
                <a16:creationId xmlns:a16="http://schemas.microsoft.com/office/drawing/2014/main" id="{DD4A4CD2-3C61-F813-67F7-27A71F7632D4}"/>
              </a:ext>
            </a:extLst>
          </p:cNvPr>
          <p:cNvCxnSpPr>
            <a:cxnSpLocks/>
          </p:cNvCxnSpPr>
          <p:nvPr/>
        </p:nvCxnSpPr>
        <p:spPr>
          <a:xfrm flipV="1">
            <a:off x="699801" y="5293886"/>
            <a:ext cx="0" cy="85336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0" name="Text Placeholder 3">
            <a:extLst>
              <a:ext uri="{FF2B5EF4-FFF2-40B4-BE49-F238E27FC236}">
                <a16:creationId xmlns:a16="http://schemas.microsoft.com/office/drawing/2014/main" id="{6A4908B9-6721-C79A-84C4-7079FF3E8EE4}"/>
              </a:ext>
            </a:extLst>
          </p:cNvPr>
          <p:cNvSpPr txBox="1">
            <a:spLocks/>
          </p:cNvSpPr>
          <p:nvPr/>
        </p:nvSpPr>
        <p:spPr>
          <a:xfrm>
            <a:off x="9266669" y="574504"/>
            <a:ext cx="2587073" cy="69249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chemeClr val="bg2">
                    <a:lumMod val="75000"/>
                  </a:schemeClr>
                </a:solidFill>
              </a:rPr>
              <a:t>Closed-loop, isolated water circuit — </a:t>
            </a:r>
            <a:br>
              <a:rPr lang="en-US" sz="1000" dirty="0">
                <a:solidFill>
                  <a:schemeClr val="bg2">
                    <a:lumMod val="75000"/>
                  </a:schemeClr>
                </a:solidFill>
              </a:rPr>
            </a:br>
            <a:r>
              <a:rPr lang="en-US" sz="1000" dirty="0">
                <a:solidFill>
                  <a:schemeClr val="bg2">
                    <a:lumMod val="75000"/>
                  </a:schemeClr>
                </a:solidFill>
              </a:rPr>
              <a:t>plate heat exchangers, continuous </a:t>
            </a:r>
            <a:br>
              <a:rPr lang="en-US" sz="1000" dirty="0">
                <a:solidFill>
                  <a:schemeClr val="bg2">
                    <a:lumMod val="75000"/>
                  </a:schemeClr>
                </a:solidFill>
              </a:rPr>
            </a:br>
            <a:r>
              <a:rPr lang="en-US" sz="1000" dirty="0">
                <a:solidFill>
                  <a:schemeClr val="bg2">
                    <a:lumMod val="75000"/>
                  </a:schemeClr>
                </a:solidFill>
              </a:rPr>
              <a:t>pH monitoring, automated alarms and independent isolation valves keep process water fully protected from refrigeration fluids.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EE64E046-8E13-9531-AC66-903DB25447D9}"/>
              </a:ext>
            </a:extLst>
          </p:cNvPr>
          <p:cNvSpPr txBox="1">
            <a:spLocks/>
          </p:cNvSpPr>
          <p:nvPr/>
        </p:nvSpPr>
        <p:spPr>
          <a:xfrm>
            <a:off x="2300051" y="3737868"/>
            <a:ext cx="881934" cy="2769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>
                <a:solidFill>
                  <a:schemeClr val="accent1"/>
                </a:solidFill>
              </a:rPr>
              <a:t>15°C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F467E279-27DA-B975-F024-1145FD5364A7}"/>
              </a:ext>
            </a:extLst>
          </p:cNvPr>
          <p:cNvSpPr txBox="1">
            <a:spLocks/>
          </p:cNvSpPr>
          <p:nvPr/>
        </p:nvSpPr>
        <p:spPr>
          <a:xfrm>
            <a:off x="6757713" y="3737868"/>
            <a:ext cx="881934" cy="2769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>
                <a:solidFill>
                  <a:schemeClr val="accent1"/>
                </a:solidFill>
              </a:rPr>
              <a:t>50°C</a:t>
            </a:r>
          </a:p>
        </p:txBody>
      </p:sp>
      <p:cxnSp>
        <p:nvCxnSpPr>
          <p:cNvPr id="84" name="Bottom connector">
            <a:extLst>
              <a:ext uri="{FF2B5EF4-FFF2-40B4-BE49-F238E27FC236}">
                <a16:creationId xmlns:a16="http://schemas.microsoft.com/office/drawing/2014/main" id="{2CA33F8D-1415-BA96-1F16-F491F7B74DC5}"/>
              </a:ext>
            </a:extLst>
          </p:cNvPr>
          <p:cNvCxnSpPr>
            <a:cxnSpLocks/>
          </p:cNvCxnSpPr>
          <p:nvPr/>
        </p:nvCxnSpPr>
        <p:spPr>
          <a:xfrm>
            <a:off x="2072612" y="6298790"/>
            <a:ext cx="5842963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7" name="Condenser">
            <a:extLst>
              <a:ext uri="{FF2B5EF4-FFF2-40B4-BE49-F238E27FC236}">
                <a16:creationId xmlns:a16="http://schemas.microsoft.com/office/drawing/2014/main" id="{EBF8B2DC-936B-E315-E026-AB6873FF319E}"/>
              </a:ext>
            </a:extLst>
          </p:cNvPr>
          <p:cNvGrpSpPr/>
          <p:nvPr/>
        </p:nvGrpSpPr>
        <p:grpSpPr>
          <a:xfrm>
            <a:off x="3409840" y="2908106"/>
            <a:ext cx="1443600" cy="2520000"/>
            <a:chOff x="3413693" y="2908106"/>
            <a:chExt cx="1443600" cy="2520000"/>
          </a:xfrm>
        </p:grpSpPr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AFC8F5BA-0DEF-5584-14F6-51BCC102426B}"/>
                </a:ext>
              </a:extLst>
            </p:cNvPr>
            <p:cNvSpPr/>
            <p:nvPr/>
          </p:nvSpPr>
          <p:spPr>
            <a:xfrm>
              <a:off x="3413693" y="2908106"/>
              <a:ext cx="1443600" cy="25200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tx2"/>
                  </a:solidFill>
                </a:rPr>
                <a:t>CONDENSER</a:t>
              </a:r>
            </a:p>
          </p:txBody>
        </p:sp>
        <p:pic>
          <p:nvPicPr>
            <p:cNvPr id="12" name="Condenser">
              <a:extLst>
                <a:ext uri="{FF2B5EF4-FFF2-40B4-BE49-F238E27FC236}">
                  <a16:creationId xmlns:a16="http://schemas.microsoft.com/office/drawing/2014/main" id="{15BB0280-C682-6CAD-A4E3-C63A24CBDF2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3829357" y="3411450"/>
              <a:ext cx="612272" cy="612272"/>
            </a:xfrm>
            <a:prstGeom prst="rect">
              <a:avLst/>
            </a:prstGeom>
          </p:spPr>
        </p:pic>
      </p:grpSp>
      <p:grpSp>
        <p:nvGrpSpPr>
          <p:cNvPr id="18" name="Oil Cooling">
            <a:extLst>
              <a:ext uri="{FF2B5EF4-FFF2-40B4-BE49-F238E27FC236}">
                <a16:creationId xmlns:a16="http://schemas.microsoft.com/office/drawing/2014/main" id="{078D9674-ECF2-555C-FB9E-704551D584F3}"/>
              </a:ext>
            </a:extLst>
          </p:cNvPr>
          <p:cNvGrpSpPr/>
          <p:nvPr/>
        </p:nvGrpSpPr>
        <p:grpSpPr>
          <a:xfrm>
            <a:off x="5134746" y="2908106"/>
            <a:ext cx="1443600" cy="2520000"/>
            <a:chOff x="5138599" y="2908106"/>
            <a:chExt cx="1443600" cy="2520000"/>
          </a:xfrm>
        </p:grpSpPr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A57DFD3B-199D-22E1-A83F-9CE7A1EA4C87}"/>
                </a:ext>
              </a:extLst>
            </p:cNvPr>
            <p:cNvSpPr/>
            <p:nvPr/>
          </p:nvSpPr>
          <p:spPr>
            <a:xfrm>
              <a:off x="5138599" y="2908106"/>
              <a:ext cx="1443600" cy="25200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tx2"/>
                  </a:solidFill>
                </a:rPr>
                <a:t>OIL COOLING</a:t>
              </a:r>
            </a:p>
          </p:txBody>
        </p:sp>
        <p:pic>
          <p:nvPicPr>
            <p:cNvPr id="16" name="Oil Cooling">
              <a:extLst>
                <a:ext uri="{FF2B5EF4-FFF2-40B4-BE49-F238E27FC236}">
                  <a16:creationId xmlns:a16="http://schemas.microsoft.com/office/drawing/2014/main" id="{B161E92B-3EB3-C62D-111B-99AF207A061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54263" y="3426628"/>
              <a:ext cx="612272" cy="612272"/>
            </a:xfrm>
            <a:prstGeom prst="rect">
              <a:avLst/>
            </a:prstGeom>
          </p:spPr>
        </p:pic>
      </p:grpSp>
      <p:sp>
        <p:nvSpPr>
          <p:cNvPr id="21" name="Extract 20">
            <a:extLst>
              <a:ext uri="{FF2B5EF4-FFF2-40B4-BE49-F238E27FC236}">
                <a16:creationId xmlns:a16="http://schemas.microsoft.com/office/drawing/2014/main" id="{0645B747-DAFA-3FD4-5EAE-6078E7C7E1FA}"/>
              </a:ext>
            </a:extLst>
          </p:cNvPr>
          <p:cNvSpPr/>
          <p:nvPr/>
        </p:nvSpPr>
        <p:spPr>
          <a:xfrm rot="5400000">
            <a:off x="2682407" y="4111778"/>
            <a:ext cx="101970" cy="101970"/>
          </a:xfrm>
          <a:prstGeom prst="flowChartExtra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Extract 21">
            <a:extLst>
              <a:ext uri="{FF2B5EF4-FFF2-40B4-BE49-F238E27FC236}">
                <a16:creationId xmlns:a16="http://schemas.microsoft.com/office/drawing/2014/main" id="{07F1EE8C-93F6-1FC5-9F13-7C331543DC12}"/>
              </a:ext>
            </a:extLst>
          </p:cNvPr>
          <p:cNvSpPr/>
          <p:nvPr/>
        </p:nvSpPr>
        <p:spPr>
          <a:xfrm rot="5400000">
            <a:off x="7160403" y="4111778"/>
            <a:ext cx="101970" cy="101970"/>
          </a:xfrm>
          <a:prstGeom prst="flowChartExtra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Extract 22">
            <a:extLst>
              <a:ext uri="{FF2B5EF4-FFF2-40B4-BE49-F238E27FC236}">
                <a16:creationId xmlns:a16="http://schemas.microsoft.com/office/drawing/2014/main" id="{0503D113-4EF4-7A20-2A02-A02C2B876993}"/>
              </a:ext>
            </a:extLst>
          </p:cNvPr>
          <p:cNvSpPr/>
          <p:nvPr/>
        </p:nvSpPr>
        <p:spPr>
          <a:xfrm rot="16200000">
            <a:off x="5807622" y="6246176"/>
            <a:ext cx="101970" cy="101970"/>
          </a:xfrm>
          <a:prstGeom prst="flowChartExtra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Extract 24">
            <a:extLst>
              <a:ext uri="{FF2B5EF4-FFF2-40B4-BE49-F238E27FC236}">
                <a16:creationId xmlns:a16="http://schemas.microsoft.com/office/drawing/2014/main" id="{5E76040A-92D7-D2E4-1620-9D7A6664ED9B}"/>
              </a:ext>
            </a:extLst>
          </p:cNvPr>
          <p:cNvSpPr/>
          <p:nvPr/>
        </p:nvSpPr>
        <p:spPr>
          <a:xfrm rot="16200000">
            <a:off x="4083264" y="6246176"/>
            <a:ext cx="101970" cy="101970"/>
          </a:xfrm>
          <a:prstGeom prst="flowChartExtra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atter-Blue">
            <a:extLst>
              <a:ext uri="{FF2B5EF4-FFF2-40B4-BE49-F238E27FC236}">
                <a16:creationId xmlns:a16="http://schemas.microsoft.com/office/drawing/2014/main" id="{122746DE-BE00-495A-A55C-80F80A537F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368847" y="0"/>
            <a:ext cx="2743200" cy="6858000"/>
          </a:xfrm>
          <a:prstGeom prst="rect">
            <a:avLst/>
          </a:prstGeom>
        </p:spPr>
      </p:pic>
      <p:sp>
        <p:nvSpPr>
          <p:cNvPr id="236" name="Rectangle 235">
            <a:extLst>
              <a:ext uri="{FF2B5EF4-FFF2-40B4-BE49-F238E27FC236}">
                <a16:creationId xmlns:a16="http://schemas.microsoft.com/office/drawing/2014/main" id="{98093895-3099-9DF6-07AE-B3CEB1A9CB79}"/>
              </a:ext>
            </a:extLst>
          </p:cNvPr>
          <p:cNvSpPr/>
          <p:nvPr/>
        </p:nvSpPr>
        <p:spPr>
          <a:xfrm>
            <a:off x="-9907293" y="0"/>
            <a:ext cx="9459114" cy="687128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15 degrees">
            <a:extLst>
              <a:ext uri="{FF2B5EF4-FFF2-40B4-BE49-F238E27FC236}">
                <a16:creationId xmlns:a16="http://schemas.microsoft.com/office/drawing/2014/main" id="{18FC70B0-C6B8-2DD4-1456-D9CD3CE805D7}"/>
              </a:ext>
            </a:extLst>
          </p:cNvPr>
          <p:cNvCxnSpPr>
            <a:cxnSpLocks/>
          </p:cNvCxnSpPr>
          <p:nvPr/>
        </p:nvCxnSpPr>
        <p:spPr>
          <a:xfrm flipV="1">
            <a:off x="699801" y="3340148"/>
            <a:ext cx="0" cy="280710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08402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" grpId="0" animBg="1"/>
      <p:bldP spid="2" grpId="0"/>
      <p:bldP spid="3" grpId="0"/>
      <p:bldP spid="21" grpId="0" animBg="1"/>
      <p:bldP spid="22" grpId="0" animBg="1"/>
      <p:bldP spid="23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5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1F1D75-44FE-D5FF-C986-9E8B9914A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355504C6-E1D8-AC6A-270E-2C937971B043}"/>
              </a:ext>
            </a:extLst>
          </p:cNvPr>
          <p:cNvCxnSpPr>
            <a:cxnSpLocks/>
          </p:cNvCxnSpPr>
          <p:nvPr/>
        </p:nvCxnSpPr>
        <p:spPr>
          <a:xfrm>
            <a:off x="2130445" y="4168106"/>
            <a:ext cx="672459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8" name="Block">
            <a:extLst>
              <a:ext uri="{FF2B5EF4-FFF2-40B4-BE49-F238E27FC236}">
                <a16:creationId xmlns:a16="http://schemas.microsoft.com/office/drawing/2014/main" id="{B13083C3-2916-4A43-6247-515436AF788F}"/>
              </a:ext>
            </a:extLst>
          </p:cNvPr>
          <p:cNvSpPr/>
          <p:nvPr/>
        </p:nvSpPr>
        <p:spPr>
          <a:xfrm>
            <a:off x="-36814" y="-111507"/>
            <a:ext cx="1504035" cy="697116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93" name="15 degrees">
            <a:extLst>
              <a:ext uri="{FF2B5EF4-FFF2-40B4-BE49-F238E27FC236}">
                <a16:creationId xmlns:a16="http://schemas.microsoft.com/office/drawing/2014/main" id="{188E4892-FD6E-C70E-DC07-58030D968D2B}"/>
              </a:ext>
            </a:extLst>
          </p:cNvPr>
          <p:cNvGrpSpPr/>
          <p:nvPr/>
        </p:nvGrpSpPr>
        <p:grpSpPr>
          <a:xfrm>
            <a:off x="557147" y="3170044"/>
            <a:ext cx="877064" cy="124650"/>
            <a:chOff x="264484" y="5439498"/>
            <a:chExt cx="877064" cy="124650"/>
          </a:xfrm>
        </p:grpSpPr>
        <p:cxnSp>
          <p:nvCxnSpPr>
            <p:cNvPr id="194" name="Straight Connector 193">
              <a:extLst>
                <a:ext uri="{FF2B5EF4-FFF2-40B4-BE49-F238E27FC236}">
                  <a16:creationId xmlns:a16="http://schemas.microsoft.com/office/drawing/2014/main" id="{B718CBCD-21CB-911A-A30E-B4B6D0CEA3F2}"/>
                </a:ext>
              </a:extLst>
            </p:cNvPr>
            <p:cNvCxnSpPr>
              <a:cxnSpLocks/>
            </p:cNvCxnSpPr>
            <p:nvPr/>
          </p:nvCxnSpPr>
          <p:spPr>
            <a:xfrm>
              <a:off x="264484" y="5492846"/>
              <a:ext cx="398646" cy="0"/>
            </a:xfrm>
            <a:prstGeom prst="line">
              <a:avLst/>
            </a:prstGeom>
            <a:ln w="952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5" name="Text Placeholder 5">
              <a:extLst>
                <a:ext uri="{FF2B5EF4-FFF2-40B4-BE49-F238E27FC236}">
                  <a16:creationId xmlns:a16="http://schemas.microsoft.com/office/drawing/2014/main" id="{FE6D8DFE-424E-502B-8B77-474248719A7B}"/>
                </a:ext>
              </a:extLst>
            </p:cNvPr>
            <p:cNvSpPr txBox="1">
              <a:spLocks/>
            </p:cNvSpPr>
            <p:nvPr/>
          </p:nvSpPr>
          <p:spPr>
            <a:xfrm>
              <a:off x="693113" y="5439498"/>
              <a:ext cx="448435" cy="124650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900" b="1" dirty="0">
                  <a:solidFill>
                    <a:schemeClr val="accent1"/>
                  </a:solidFill>
                </a:rPr>
                <a:t>52.5°C</a:t>
              </a:r>
            </a:p>
          </p:txBody>
        </p:sp>
      </p:grp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874428AA-E2A8-F7E9-D104-9B2CE133FB43}"/>
              </a:ext>
            </a:extLst>
          </p:cNvPr>
          <p:cNvSpPr txBox="1">
            <a:spLocks/>
          </p:cNvSpPr>
          <p:nvPr/>
        </p:nvSpPr>
        <p:spPr>
          <a:xfrm>
            <a:off x="2061184" y="1946701"/>
            <a:ext cx="6271272" cy="2769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chemeClr val="accent1"/>
                </a:solidFill>
              </a:rPr>
              <a:t>Stage 1B </a:t>
            </a:r>
            <a:r>
              <a:rPr lang="en-US" sz="2000" dirty="0">
                <a:solidFill>
                  <a:schemeClr val="accent1"/>
                </a:solidFill>
              </a:rPr>
              <a:t>Compressed Air Recovery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7413A49-3EC6-AB53-A1FD-C363C604C85B}"/>
              </a:ext>
            </a:extLst>
          </p:cNvPr>
          <p:cNvCxnSpPr>
            <a:cxnSpLocks/>
          </p:cNvCxnSpPr>
          <p:nvPr/>
        </p:nvCxnSpPr>
        <p:spPr>
          <a:xfrm>
            <a:off x="2086275" y="2291924"/>
            <a:ext cx="7180394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8C31E43D-4CB3-F934-27A7-C877602F9DB1}"/>
              </a:ext>
            </a:extLst>
          </p:cNvPr>
          <p:cNvSpPr txBox="1">
            <a:spLocks/>
          </p:cNvSpPr>
          <p:nvPr/>
        </p:nvSpPr>
        <p:spPr>
          <a:xfrm>
            <a:off x="8103790" y="1883610"/>
            <a:ext cx="1162879" cy="297756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72000" tIns="90000" rIns="72000" bIns="54000" rtlCol="0" anchor="t" anchorCtr="0">
            <a:sp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 dirty="0">
                <a:solidFill>
                  <a:srgbClr val="FFFFFF"/>
                </a:solidFill>
              </a:rPr>
              <a:t>FUTURE</a:t>
            </a:r>
            <a:endParaRPr lang="en-US" sz="800" b="1" dirty="0">
              <a:solidFill>
                <a:srgbClr val="FFFFFF"/>
              </a:solidFill>
            </a:endParaRPr>
          </a:p>
        </p:txBody>
      </p:sp>
      <p:sp>
        <p:nvSpPr>
          <p:cNvPr id="136" name="Title 3">
            <a:extLst>
              <a:ext uri="{FF2B5EF4-FFF2-40B4-BE49-F238E27FC236}">
                <a16:creationId xmlns:a16="http://schemas.microsoft.com/office/drawing/2014/main" id="{528BBCD4-836D-D739-525A-E9FD4BB48ECA}"/>
              </a:ext>
            </a:extLst>
          </p:cNvPr>
          <p:cNvSpPr txBox="1">
            <a:spLocks/>
          </p:cNvSpPr>
          <p:nvPr/>
        </p:nvSpPr>
        <p:spPr>
          <a:xfrm>
            <a:off x="2061182" y="592762"/>
            <a:ext cx="11090274" cy="3877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A Staged Heat Recovery Philosophy </a:t>
            </a:r>
            <a:endParaRPr lang="en-US" dirty="0"/>
          </a:p>
        </p:txBody>
      </p:sp>
      <p:sp>
        <p:nvSpPr>
          <p:cNvPr id="137" name="Text Placeholder 5">
            <a:extLst>
              <a:ext uri="{FF2B5EF4-FFF2-40B4-BE49-F238E27FC236}">
                <a16:creationId xmlns:a16="http://schemas.microsoft.com/office/drawing/2014/main" id="{031FA7BB-7D8E-5945-F288-68CD762DD943}"/>
              </a:ext>
            </a:extLst>
          </p:cNvPr>
          <p:cNvSpPr txBox="1">
            <a:spLocks/>
          </p:cNvSpPr>
          <p:nvPr/>
        </p:nvSpPr>
        <p:spPr>
          <a:xfrm>
            <a:off x="2090093" y="1105845"/>
            <a:ext cx="11090274" cy="1661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accent1"/>
                </a:solidFill>
              </a:rPr>
              <a:t>Every degree gained passively reduces the energy needed at the next stage</a:t>
            </a:r>
            <a:endParaRPr lang="en-US" dirty="0">
              <a:solidFill>
                <a:schemeClr val="accent1"/>
              </a:solidFill>
            </a:endParaRPr>
          </a:p>
        </p:txBody>
      </p:sp>
      <p:grpSp>
        <p:nvGrpSpPr>
          <p:cNvPr id="171" name="Thermometer">
            <a:extLst>
              <a:ext uri="{FF2B5EF4-FFF2-40B4-BE49-F238E27FC236}">
                <a16:creationId xmlns:a16="http://schemas.microsoft.com/office/drawing/2014/main" id="{629356E6-9AF4-F3D4-DCA2-0D69CDE3AB73}"/>
              </a:ext>
            </a:extLst>
          </p:cNvPr>
          <p:cNvGrpSpPr/>
          <p:nvPr/>
        </p:nvGrpSpPr>
        <p:grpSpPr>
          <a:xfrm>
            <a:off x="557147" y="538790"/>
            <a:ext cx="288435" cy="5760000"/>
            <a:chOff x="557147" y="538790"/>
            <a:chExt cx="288435" cy="5760000"/>
          </a:xfrm>
        </p:grpSpPr>
        <p:sp>
          <p:nvSpPr>
            <p:cNvPr id="172" name="outline">
              <a:extLst>
                <a:ext uri="{FF2B5EF4-FFF2-40B4-BE49-F238E27FC236}">
                  <a16:creationId xmlns:a16="http://schemas.microsoft.com/office/drawing/2014/main" id="{8CBAFE82-11EE-387B-D676-E5AFCA3530E7}"/>
                </a:ext>
              </a:extLst>
            </p:cNvPr>
            <p:cNvSpPr/>
            <p:nvPr/>
          </p:nvSpPr>
          <p:spPr>
            <a:xfrm>
              <a:off x="557147" y="538790"/>
              <a:ext cx="288000" cy="576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173" name="Start">
              <a:extLst>
                <a:ext uri="{FF2B5EF4-FFF2-40B4-BE49-F238E27FC236}">
                  <a16:creationId xmlns:a16="http://schemas.microsoft.com/office/drawing/2014/main" id="{9CDF4413-63A5-A864-34A7-2390995B0F51}"/>
                </a:ext>
              </a:extLst>
            </p:cNvPr>
            <p:cNvSpPr/>
            <p:nvPr/>
          </p:nvSpPr>
          <p:spPr>
            <a:xfrm>
              <a:off x="631401" y="6082635"/>
              <a:ext cx="136800" cy="13680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4" name="Marks">
              <a:extLst>
                <a:ext uri="{FF2B5EF4-FFF2-40B4-BE49-F238E27FC236}">
                  <a16:creationId xmlns:a16="http://schemas.microsoft.com/office/drawing/2014/main" id="{6D3DF3C4-7C84-1B2E-FD20-A54FA996F754}"/>
                </a:ext>
              </a:extLst>
            </p:cNvPr>
            <p:cNvGrpSpPr/>
            <p:nvPr/>
          </p:nvGrpSpPr>
          <p:grpSpPr>
            <a:xfrm>
              <a:off x="558074" y="1098021"/>
              <a:ext cx="287508" cy="4489592"/>
              <a:chOff x="558074" y="1098021"/>
              <a:chExt cx="287508" cy="4489592"/>
            </a:xfrm>
          </p:grpSpPr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id="{52E1516A-6315-34CC-EFAE-8A674D60F8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075" y="5587613"/>
                <a:ext cx="287507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>
                <a:extLst>
                  <a:ext uri="{FF2B5EF4-FFF2-40B4-BE49-F238E27FC236}">
                    <a16:creationId xmlns:a16="http://schemas.microsoft.com/office/drawing/2014/main" id="{C619EE3A-A97F-B12B-A351-48DEA88C64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075" y="5026414"/>
                <a:ext cx="287507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81B1595E-88B2-CF4C-AC18-D1BA970ED7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075" y="4465215"/>
                <a:ext cx="287507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AB5FB166-E518-2132-249B-AA619DD0FC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075" y="3904016"/>
                <a:ext cx="287507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08BA8D5E-83B4-8179-C741-B56D489F16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075" y="3342817"/>
                <a:ext cx="287507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55799CF3-4F63-6850-5C96-2BCFFFA800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075" y="2781618"/>
                <a:ext cx="287507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D603ECE3-7347-9763-8948-94123C780E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075" y="2220419"/>
                <a:ext cx="287507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D803FDF6-9C54-B5CE-D407-61EEDF2C98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074" y="1659220"/>
                <a:ext cx="287507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15FF7D4F-4223-4B0D-CBB4-D2AE92B36C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074" y="1098021"/>
                <a:ext cx="287507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84" name="15 degrees">
            <a:extLst>
              <a:ext uri="{FF2B5EF4-FFF2-40B4-BE49-F238E27FC236}">
                <a16:creationId xmlns:a16="http://schemas.microsoft.com/office/drawing/2014/main" id="{A951CBF6-4D0F-D436-E4B3-75EB8A465BE4}"/>
              </a:ext>
            </a:extLst>
          </p:cNvPr>
          <p:cNvCxnSpPr>
            <a:cxnSpLocks/>
          </p:cNvCxnSpPr>
          <p:nvPr/>
        </p:nvCxnSpPr>
        <p:spPr>
          <a:xfrm flipV="1">
            <a:off x="699801" y="3223392"/>
            <a:ext cx="0" cy="11675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7" name="50 degrees">
            <a:extLst>
              <a:ext uri="{FF2B5EF4-FFF2-40B4-BE49-F238E27FC236}">
                <a16:creationId xmlns:a16="http://schemas.microsoft.com/office/drawing/2014/main" id="{F8906A76-6C00-D619-BA05-B41AC3164107}"/>
              </a:ext>
            </a:extLst>
          </p:cNvPr>
          <p:cNvGrpSpPr/>
          <p:nvPr/>
        </p:nvGrpSpPr>
        <p:grpSpPr>
          <a:xfrm>
            <a:off x="849600" y="3286800"/>
            <a:ext cx="583961" cy="124650"/>
            <a:chOff x="557587" y="5439498"/>
            <a:chExt cx="583961" cy="124650"/>
          </a:xfrm>
        </p:grpSpPr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63B8448B-DE34-636E-5C93-896A524F5311}"/>
                </a:ext>
              </a:extLst>
            </p:cNvPr>
            <p:cNvCxnSpPr>
              <a:cxnSpLocks/>
            </p:cNvCxnSpPr>
            <p:nvPr/>
          </p:nvCxnSpPr>
          <p:spPr>
            <a:xfrm>
              <a:off x="557587" y="5492846"/>
              <a:ext cx="105543" cy="0"/>
            </a:xfrm>
            <a:prstGeom prst="line">
              <a:avLst/>
            </a:prstGeom>
            <a:ln w="952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9" name="Text Placeholder 5">
              <a:extLst>
                <a:ext uri="{FF2B5EF4-FFF2-40B4-BE49-F238E27FC236}">
                  <a16:creationId xmlns:a16="http://schemas.microsoft.com/office/drawing/2014/main" id="{16798162-B486-1405-681B-88C784498CE6}"/>
                </a:ext>
              </a:extLst>
            </p:cNvPr>
            <p:cNvSpPr txBox="1">
              <a:spLocks/>
            </p:cNvSpPr>
            <p:nvPr/>
          </p:nvSpPr>
          <p:spPr>
            <a:xfrm>
              <a:off x="693113" y="5439498"/>
              <a:ext cx="448435" cy="124650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900" b="1" dirty="0">
                  <a:solidFill>
                    <a:schemeClr val="accent1"/>
                  </a:solidFill>
                </a:rPr>
                <a:t>50°C</a:t>
              </a:r>
            </a:p>
          </p:txBody>
        </p:sp>
      </p:grpSp>
      <p:sp>
        <p:nvSpPr>
          <p:cNvPr id="200" name="Text Placeholder 3">
            <a:extLst>
              <a:ext uri="{FF2B5EF4-FFF2-40B4-BE49-F238E27FC236}">
                <a16:creationId xmlns:a16="http://schemas.microsoft.com/office/drawing/2014/main" id="{2D2F5D3F-F30F-4E85-9F67-A610EFACB615}"/>
              </a:ext>
            </a:extLst>
          </p:cNvPr>
          <p:cNvSpPr txBox="1">
            <a:spLocks/>
          </p:cNvSpPr>
          <p:nvPr/>
        </p:nvSpPr>
        <p:spPr>
          <a:xfrm>
            <a:off x="9266669" y="574504"/>
            <a:ext cx="2587073" cy="69249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chemeClr val="bg2">
                    <a:lumMod val="75000"/>
                  </a:schemeClr>
                </a:solidFill>
              </a:rPr>
              <a:t>Closed-loop, isolated water circuit — </a:t>
            </a:r>
            <a:br>
              <a:rPr lang="en-US" sz="1000" dirty="0">
                <a:solidFill>
                  <a:schemeClr val="bg2">
                    <a:lumMod val="75000"/>
                  </a:schemeClr>
                </a:solidFill>
              </a:rPr>
            </a:br>
            <a:r>
              <a:rPr lang="en-US" sz="1000" dirty="0">
                <a:solidFill>
                  <a:schemeClr val="bg2">
                    <a:lumMod val="75000"/>
                  </a:schemeClr>
                </a:solidFill>
              </a:rPr>
              <a:t>plate heat exchangers, continuous </a:t>
            </a:r>
            <a:br>
              <a:rPr lang="en-US" sz="1000" dirty="0">
                <a:solidFill>
                  <a:schemeClr val="bg2">
                    <a:lumMod val="75000"/>
                  </a:schemeClr>
                </a:solidFill>
              </a:rPr>
            </a:br>
            <a:r>
              <a:rPr lang="en-US" sz="1000" dirty="0">
                <a:solidFill>
                  <a:schemeClr val="bg2">
                    <a:lumMod val="75000"/>
                  </a:schemeClr>
                </a:solidFill>
              </a:rPr>
              <a:t>pH monitoring, automated alarms and independent isolation valves keep process water fully protected from refrigeration fluids.</a:t>
            </a:r>
          </a:p>
        </p:txBody>
      </p:sp>
      <p:cxnSp>
        <p:nvCxnSpPr>
          <p:cNvPr id="201" name="15 degrees">
            <a:extLst>
              <a:ext uri="{FF2B5EF4-FFF2-40B4-BE49-F238E27FC236}">
                <a16:creationId xmlns:a16="http://schemas.microsoft.com/office/drawing/2014/main" id="{16E8DB8A-80B1-62E7-1354-F66E934A1678}"/>
              </a:ext>
            </a:extLst>
          </p:cNvPr>
          <p:cNvCxnSpPr>
            <a:cxnSpLocks/>
          </p:cNvCxnSpPr>
          <p:nvPr/>
        </p:nvCxnSpPr>
        <p:spPr>
          <a:xfrm flipV="1">
            <a:off x="699801" y="3340148"/>
            <a:ext cx="0" cy="280710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A4B57DC3-EA55-0B55-EC33-EAE2FA6C87B3}"/>
              </a:ext>
            </a:extLst>
          </p:cNvPr>
          <p:cNvSpPr txBox="1">
            <a:spLocks/>
          </p:cNvSpPr>
          <p:nvPr/>
        </p:nvSpPr>
        <p:spPr>
          <a:xfrm>
            <a:off x="1933378" y="3819338"/>
            <a:ext cx="881934" cy="1661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chemeClr val="bg2">
                    <a:lumMod val="90000"/>
                  </a:schemeClr>
                </a:solidFill>
              </a:rPr>
              <a:t>15°C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4F4D41EF-F7AE-DC9D-A6B2-4D66BEC63935}"/>
              </a:ext>
            </a:extLst>
          </p:cNvPr>
          <p:cNvSpPr txBox="1">
            <a:spLocks/>
          </p:cNvSpPr>
          <p:nvPr/>
        </p:nvSpPr>
        <p:spPr>
          <a:xfrm>
            <a:off x="5715452" y="3737868"/>
            <a:ext cx="881934" cy="2769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>
                <a:solidFill>
                  <a:schemeClr val="accent1"/>
                </a:solidFill>
              </a:rPr>
              <a:t>50°C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08F21766-A60F-5528-6FDA-4D884193C97C}"/>
              </a:ext>
            </a:extLst>
          </p:cNvPr>
          <p:cNvSpPr txBox="1">
            <a:spLocks/>
          </p:cNvSpPr>
          <p:nvPr/>
        </p:nvSpPr>
        <p:spPr>
          <a:xfrm>
            <a:off x="8179682" y="3737868"/>
            <a:ext cx="837935" cy="2769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>
                <a:solidFill>
                  <a:schemeClr val="accent1"/>
                </a:solidFill>
              </a:rPr>
              <a:t>52.5°C</a:t>
            </a:r>
          </a:p>
        </p:txBody>
      </p:sp>
      <p:cxnSp>
        <p:nvCxnSpPr>
          <p:cNvPr id="43" name="Bottom connector">
            <a:extLst>
              <a:ext uri="{FF2B5EF4-FFF2-40B4-BE49-F238E27FC236}">
                <a16:creationId xmlns:a16="http://schemas.microsoft.com/office/drawing/2014/main" id="{688A01FB-7A09-E775-2D69-FF874F77936B}"/>
              </a:ext>
            </a:extLst>
          </p:cNvPr>
          <p:cNvCxnSpPr>
            <a:cxnSpLocks/>
          </p:cNvCxnSpPr>
          <p:nvPr/>
        </p:nvCxnSpPr>
        <p:spPr>
          <a:xfrm>
            <a:off x="2072612" y="6298787"/>
            <a:ext cx="7066902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5" name="R">
            <a:extLst>
              <a:ext uri="{FF2B5EF4-FFF2-40B4-BE49-F238E27FC236}">
                <a16:creationId xmlns:a16="http://schemas.microsoft.com/office/drawing/2014/main" id="{64A88948-30F6-FAFC-5427-809F1C611A1B}"/>
              </a:ext>
            </a:extLst>
          </p:cNvPr>
          <p:cNvGrpSpPr/>
          <p:nvPr/>
        </p:nvGrpSpPr>
        <p:grpSpPr>
          <a:xfrm>
            <a:off x="8855040" y="4168106"/>
            <a:ext cx="288580" cy="2130681"/>
            <a:chOff x="5227853" y="3545252"/>
            <a:chExt cx="288580" cy="2266122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AF1B7815-D255-4E93-4E5B-948F09AC1C9A}"/>
                </a:ext>
              </a:extLst>
            </p:cNvPr>
            <p:cNvCxnSpPr>
              <a:cxnSpLocks/>
            </p:cNvCxnSpPr>
            <p:nvPr/>
          </p:nvCxnSpPr>
          <p:spPr>
            <a:xfrm>
              <a:off x="5227853" y="3545252"/>
              <a:ext cx="28858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96052E7-6703-9724-D731-AA0933207F96}"/>
                </a:ext>
              </a:extLst>
            </p:cNvPr>
            <p:cNvCxnSpPr>
              <a:cxnSpLocks/>
            </p:cNvCxnSpPr>
            <p:nvPr/>
          </p:nvCxnSpPr>
          <p:spPr>
            <a:xfrm>
              <a:off x="5512327" y="3545252"/>
              <a:ext cx="0" cy="226612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L">
            <a:extLst>
              <a:ext uri="{FF2B5EF4-FFF2-40B4-BE49-F238E27FC236}">
                <a16:creationId xmlns:a16="http://schemas.microsoft.com/office/drawing/2014/main" id="{D99235F6-8816-8D04-22CE-3874CD4A3F11}"/>
              </a:ext>
            </a:extLst>
          </p:cNvPr>
          <p:cNvGrpSpPr/>
          <p:nvPr/>
        </p:nvGrpSpPr>
        <p:grpSpPr>
          <a:xfrm>
            <a:off x="2072612" y="4168106"/>
            <a:ext cx="288580" cy="2130681"/>
            <a:chOff x="1769036" y="3545252"/>
            <a:chExt cx="288580" cy="2266122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9E871FFF-E15A-F191-2BDD-DB6ECB35CF43}"/>
                </a:ext>
              </a:extLst>
            </p:cNvPr>
            <p:cNvCxnSpPr>
              <a:cxnSpLocks/>
            </p:cNvCxnSpPr>
            <p:nvPr/>
          </p:nvCxnSpPr>
          <p:spPr>
            <a:xfrm>
              <a:off x="1769036" y="3545252"/>
              <a:ext cx="28858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52ED0A17-360E-4B49-1608-D6076311A840}"/>
                </a:ext>
              </a:extLst>
            </p:cNvPr>
            <p:cNvCxnSpPr>
              <a:cxnSpLocks/>
            </p:cNvCxnSpPr>
            <p:nvPr/>
          </p:nvCxnSpPr>
          <p:spPr>
            <a:xfrm>
              <a:off x="1773704" y="3545252"/>
              <a:ext cx="0" cy="226612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B556B9B8-0156-35BA-26D7-9F5C4936A5F1}"/>
              </a:ext>
            </a:extLst>
          </p:cNvPr>
          <p:cNvGrpSpPr/>
          <p:nvPr/>
        </p:nvGrpSpPr>
        <p:grpSpPr>
          <a:xfrm>
            <a:off x="6595021" y="2908106"/>
            <a:ext cx="1440000" cy="2520000"/>
            <a:chOff x="6624016" y="2908106"/>
            <a:chExt cx="1440000" cy="2520000"/>
          </a:xfrm>
        </p:grpSpPr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911BB77C-67CA-070D-EA25-4743974E8B98}"/>
                </a:ext>
              </a:extLst>
            </p:cNvPr>
            <p:cNvSpPr/>
            <p:nvPr/>
          </p:nvSpPr>
          <p:spPr>
            <a:xfrm>
              <a:off x="6624016" y="2908106"/>
              <a:ext cx="1440000" cy="2520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tx2"/>
                  </a:solidFill>
                </a:rPr>
                <a:t>COMPRESSED </a:t>
              </a:r>
              <a:br>
                <a:rPr lang="en-US" sz="1100" b="1" dirty="0">
                  <a:solidFill>
                    <a:schemeClr val="tx2"/>
                  </a:solidFill>
                </a:rPr>
              </a:br>
              <a:r>
                <a:rPr lang="en-US" sz="1100" b="1" dirty="0">
                  <a:solidFill>
                    <a:schemeClr val="tx2"/>
                  </a:solidFill>
                </a:rPr>
                <a:t>AIR RECOVERY</a:t>
              </a:r>
            </a:p>
          </p:txBody>
        </p:sp>
        <p:pic>
          <p:nvPicPr>
            <p:cNvPr id="143" name="Air">
              <a:extLst>
                <a:ext uri="{FF2B5EF4-FFF2-40B4-BE49-F238E27FC236}">
                  <a16:creationId xmlns:a16="http://schemas.microsoft.com/office/drawing/2014/main" id="{B13EB705-0067-BA32-5012-9E10E5AEB85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37880" y="3439132"/>
              <a:ext cx="612272" cy="612272"/>
            </a:xfrm>
            <a:prstGeom prst="rect">
              <a:avLst/>
            </a:prstGeom>
          </p:spPr>
        </p:pic>
      </p:grpSp>
      <p:grpSp>
        <p:nvGrpSpPr>
          <p:cNvPr id="158" name="Condenser">
            <a:extLst>
              <a:ext uri="{FF2B5EF4-FFF2-40B4-BE49-F238E27FC236}">
                <a16:creationId xmlns:a16="http://schemas.microsoft.com/office/drawing/2014/main" id="{D13A3BBF-70BA-8341-C4C4-98E366ED35E7}"/>
              </a:ext>
            </a:extLst>
          </p:cNvPr>
          <p:cNvGrpSpPr/>
          <p:nvPr/>
        </p:nvGrpSpPr>
        <p:grpSpPr>
          <a:xfrm>
            <a:off x="2718051" y="2908106"/>
            <a:ext cx="1443600" cy="2520000"/>
            <a:chOff x="3413693" y="2908106"/>
            <a:chExt cx="1443600" cy="2520000"/>
          </a:xfrm>
        </p:grpSpPr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E8EAFCD4-427A-6AF3-5807-3C9A29B69FC3}"/>
                </a:ext>
              </a:extLst>
            </p:cNvPr>
            <p:cNvSpPr/>
            <p:nvPr/>
          </p:nvSpPr>
          <p:spPr>
            <a:xfrm>
              <a:off x="3413693" y="2908106"/>
              <a:ext cx="1443600" cy="25200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tx2"/>
                  </a:solidFill>
                </a:rPr>
                <a:t>CONDENSER</a:t>
              </a:r>
            </a:p>
          </p:txBody>
        </p:sp>
        <p:pic>
          <p:nvPicPr>
            <p:cNvPr id="160" name="Condenser">
              <a:extLst>
                <a:ext uri="{FF2B5EF4-FFF2-40B4-BE49-F238E27FC236}">
                  <a16:creationId xmlns:a16="http://schemas.microsoft.com/office/drawing/2014/main" id="{1CCAF30B-EFCF-7F48-07C5-6006545E0D4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829357" y="3411450"/>
              <a:ext cx="612272" cy="612272"/>
            </a:xfrm>
            <a:prstGeom prst="rect">
              <a:avLst/>
            </a:prstGeom>
          </p:spPr>
        </p:pic>
      </p:grpSp>
      <p:grpSp>
        <p:nvGrpSpPr>
          <p:cNvPr id="161" name="Oil Cooling">
            <a:extLst>
              <a:ext uri="{FF2B5EF4-FFF2-40B4-BE49-F238E27FC236}">
                <a16:creationId xmlns:a16="http://schemas.microsoft.com/office/drawing/2014/main" id="{AF050E47-6E1E-AEB3-B99D-225BF4228773}"/>
              </a:ext>
            </a:extLst>
          </p:cNvPr>
          <p:cNvGrpSpPr/>
          <p:nvPr/>
        </p:nvGrpSpPr>
        <p:grpSpPr>
          <a:xfrm>
            <a:off x="4254760" y="2908106"/>
            <a:ext cx="1443600" cy="2520000"/>
            <a:chOff x="5138599" y="2908106"/>
            <a:chExt cx="1443600" cy="2520000"/>
          </a:xfrm>
        </p:grpSpPr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6685D96F-AC7E-E49E-1918-B7A6455E866D}"/>
                </a:ext>
              </a:extLst>
            </p:cNvPr>
            <p:cNvSpPr/>
            <p:nvPr/>
          </p:nvSpPr>
          <p:spPr>
            <a:xfrm>
              <a:off x="5138599" y="2908106"/>
              <a:ext cx="1443600" cy="25200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tx2"/>
                  </a:solidFill>
                </a:rPr>
                <a:t>OIL COOLING</a:t>
              </a:r>
            </a:p>
          </p:txBody>
        </p:sp>
        <p:pic>
          <p:nvPicPr>
            <p:cNvPr id="163" name="Oil Cooling">
              <a:extLst>
                <a:ext uri="{FF2B5EF4-FFF2-40B4-BE49-F238E27FC236}">
                  <a16:creationId xmlns:a16="http://schemas.microsoft.com/office/drawing/2014/main" id="{56C163C2-D9B3-2EE2-77DC-A88A4650F51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554263" y="3426628"/>
              <a:ext cx="612272" cy="612272"/>
            </a:xfrm>
            <a:prstGeom prst="rect">
              <a:avLst/>
            </a:prstGeom>
          </p:spPr>
        </p:pic>
      </p:grpSp>
      <p:sp>
        <p:nvSpPr>
          <p:cNvPr id="165" name="Extract 164">
            <a:extLst>
              <a:ext uri="{FF2B5EF4-FFF2-40B4-BE49-F238E27FC236}">
                <a16:creationId xmlns:a16="http://schemas.microsoft.com/office/drawing/2014/main" id="{40F3AEA4-2A4F-A319-21BA-6E020AEB16E3}"/>
              </a:ext>
            </a:extLst>
          </p:cNvPr>
          <p:cNvSpPr/>
          <p:nvPr/>
        </p:nvSpPr>
        <p:spPr>
          <a:xfrm rot="5400000">
            <a:off x="6070376" y="4111778"/>
            <a:ext cx="101970" cy="101970"/>
          </a:xfrm>
          <a:prstGeom prst="flowChartExtra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Extract 165">
            <a:extLst>
              <a:ext uri="{FF2B5EF4-FFF2-40B4-BE49-F238E27FC236}">
                <a16:creationId xmlns:a16="http://schemas.microsoft.com/office/drawing/2014/main" id="{DB710A9B-2DEB-DF53-B8BD-E6A53F19EB68}"/>
              </a:ext>
            </a:extLst>
          </p:cNvPr>
          <p:cNvSpPr/>
          <p:nvPr/>
        </p:nvSpPr>
        <p:spPr>
          <a:xfrm rot="5400000">
            <a:off x="8514591" y="4111778"/>
            <a:ext cx="101970" cy="101970"/>
          </a:xfrm>
          <a:prstGeom prst="flowChartExtra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Extract 166">
            <a:extLst>
              <a:ext uri="{FF2B5EF4-FFF2-40B4-BE49-F238E27FC236}">
                <a16:creationId xmlns:a16="http://schemas.microsoft.com/office/drawing/2014/main" id="{22E7F70D-D3C2-25F2-2EAB-B16ED6413C7D}"/>
              </a:ext>
            </a:extLst>
          </p:cNvPr>
          <p:cNvSpPr/>
          <p:nvPr/>
        </p:nvSpPr>
        <p:spPr>
          <a:xfrm rot="5400000">
            <a:off x="2349121" y="4111778"/>
            <a:ext cx="101970" cy="101970"/>
          </a:xfrm>
          <a:prstGeom prst="flowChartExtra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Extract 168">
            <a:extLst>
              <a:ext uri="{FF2B5EF4-FFF2-40B4-BE49-F238E27FC236}">
                <a16:creationId xmlns:a16="http://schemas.microsoft.com/office/drawing/2014/main" id="{DD423AB2-E8E9-CCDA-BFDF-06A542F1B6FC}"/>
              </a:ext>
            </a:extLst>
          </p:cNvPr>
          <p:cNvSpPr/>
          <p:nvPr/>
        </p:nvSpPr>
        <p:spPr>
          <a:xfrm rot="16200000">
            <a:off x="4877026" y="6246176"/>
            <a:ext cx="101970" cy="101970"/>
          </a:xfrm>
          <a:prstGeom prst="flowChartExtra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Extract 169">
            <a:extLst>
              <a:ext uri="{FF2B5EF4-FFF2-40B4-BE49-F238E27FC236}">
                <a16:creationId xmlns:a16="http://schemas.microsoft.com/office/drawing/2014/main" id="{BAB1C533-B2A8-828E-3F92-6274B013ECC8}"/>
              </a:ext>
            </a:extLst>
          </p:cNvPr>
          <p:cNvSpPr/>
          <p:nvPr/>
        </p:nvSpPr>
        <p:spPr>
          <a:xfrm rot="16200000">
            <a:off x="3451661" y="6246176"/>
            <a:ext cx="101970" cy="101970"/>
          </a:xfrm>
          <a:prstGeom prst="flowChartExtra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Extract 184">
            <a:extLst>
              <a:ext uri="{FF2B5EF4-FFF2-40B4-BE49-F238E27FC236}">
                <a16:creationId xmlns:a16="http://schemas.microsoft.com/office/drawing/2014/main" id="{B1BBFB5F-CB9B-157B-313D-5628C1BABAD8}"/>
              </a:ext>
            </a:extLst>
          </p:cNvPr>
          <p:cNvSpPr/>
          <p:nvPr/>
        </p:nvSpPr>
        <p:spPr>
          <a:xfrm rot="16200000">
            <a:off x="7244211" y="6246176"/>
            <a:ext cx="101970" cy="101970"/>
          </a:xfrm>
          <a:prstGeom prst="flowChartExtra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15 degrees">
            <a:extLst>
              <a:ext uri="{FF2B5EF4-FFF2-40B4-BE49-F238E27FC236}">
                <a16:creationId xmlns:a16="http://schemas.microsoft.com/office/drawing/2014/main" id="{0716A637-27EF-E646-7EDB-66C744C10552}"/>
              </a:ext>
            </a:extLst>
          </p:cNvPr>
          <p:cNvCxnSpPr>
            <a:cxnSpLocks/>
          </p:cNvCxnSpPr>
          <p:nvPr/>
        </p:nvCxnSpPr>
        <p:spPr>
          <a:xfrm flipV="1">
            <a:off x="699801" y="3223392"/>
            <a:ext cx="0" cy="29238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2360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6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5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1E948F-583F-1345-3B44-3C2FB11AB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54">
            <a:extLst>
              <a:ext uri="{FF2B5EF4-FFF2-40B4-BE49-F238E27FC236}">
                <a16:creationId xmlns:a16="http://schemas.microsoft.com/office/drawing/2014/main" id="{48C4CC73-770B-2833-4A96-1E690A6C2D07}"/>
              </a:ext>
            </a:extLst>
          </p:cNvPr>
          <p:cNvSpPr txBox="1">
            <a:spLocks/>
          </p:cNvSpPr>
          <p:nvPr/>
        </p:nvSpPr>
        <p:spPr>
          <a:xfrm>
            <a:off x="8195202" y="3737868"/>
            <a:ext cx="837935" cy="2769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>
                <a:solidFill>
                  <a:schemeClr val="accent1"/>
                </a:solidFill>
              </a:rPr>
              <a:t>52.5°C</a:t>
            </a:r>
          </a:p>
        </p:txBody>
      </p:sp>
      <p:sp>
        <p:nvSpPr>
          <p:cNvPr id="126" name="Block">
            <a:extLst>
              <a:ext uri="{FF2B5EF4-FFF2-40B4-BE49-F238E27FC236}">
                <a16:creationId xmlns:a16="http://schemas.microsoft.com/office/drawing/2014/main" id="{70858A19-E166-65E0-DC45-D9859EB470E5}"/>
              </a:ext>
            </a:extLst>
          </p:cNvPr>
          <p:cNvSpPr/>
          <p:nvPr/>
        </p:nvSpPr>
        <p:spPr>
          <a:xfrm>
            <a:off x="-22956" y="0"/>
            <a:ext cx="1504035" cy="695835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2760EBC4-E393-607B-9698-2B14523A3D42}"/>
              </a:ext>
            </a:extLst>
          </p:cNvPr>
          <p:cNvSpPr txBox="1">
            <a:spLocks/>
          </p:cNvSpPr>
          <p:nvPr/>
        </p:nvSpPr>
        <p:spPr>
          <a:xfrm>
            <a:off x="2062637" y="1946701"/>
            <a:ext cx="4096784" cy="2769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chemeClr val="accent1"/>
                </a:solidFill>
              </a:rPr>
              <a:t>Stage 2 </a:t>
            </a:r>
            <a:r>
              <a:rPr lang="en-US" sz="2000" dirty="0">
                <a:solidFill>
                  <a:schemeClr val="accent1"/>
                </a:solidFill>
              </a:rPr>
              <a:t>Industrial Heat Pump </a:t>
            </a:r>
            <a:endParaRPr lang="en-US" sz="1200" dirty="0">
              <a:solidFill>
                <a:schemeClr val="accent1"/>
              </a:solidFill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C0BBDB3-C152-1EE3-638C-A8C1A3EDF27B}"/>
              </a:ext>
            </a:extLst>
          </p:cNvPr>
          <p:cNvCxnSpPr>
            <a:cxnSpLocks/>
          </p:cNvCxnSpPr>
          <p:nvPr/>
        </p:nvCxnSpPr>
        <p:spPr>
          <a:xfrm>
            <a:off x="2087728" y="2291924"/>
            <a:ext cx="955341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63FE8955-25BF-4EB4-823C-93CC95CC95CD}"/>
              </a:ext>
            </a:extLst>
          </p:cNvPr>
          <p:cNvSpPr txBox="1">
            <a:spLocks/>
          </p:cNvSpPr>
          <p:nvPr/>
        </p:nvSpPr>
        <p:spPr>
          <a:xfrm>
            <a:off x="9961987" y="1868620"/>
            <a:ext cx="1162879" cy="297756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72000" tIns="90000" rIns="72000" bIns="54000" rtlCol="0" anchor="t" anchorCtr="0">
            <a:sp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 dirty="0">
                <a:solidFill>
                  <a:srgbClr val="FFFFFF"/>
                </a:solidFill>
              </a:rPr>
              <a:t>FUTURE</a:t>
            </a:r>
            <a:endParaRPr lang="en-US" sz="800" b="1" dirty="0">
              <a:solidFill>
                <a:srgbClr val="FFFFFF"/>
              </a:solidFill>
            </a:endParaRPr>
          </a:p>
        </p:txBody>
      </p:sp>
      <p:sp>
        <p:nvSpPr>
          <p:cNvPr id="95" name="Title 3">
            <a:extLst>
              <a:ext uri="{FF2B5EF4-FFF2-40B4-BE49-F238E27FC236}">
                <a16:creationId xmlns:a16="http://schemas.microsoft.com/office/drawing/2014/main" id="{DE4E9543-3413-4A0B-C893-728DA27C0E93}"/>
              </a:ext>
            </a:extLst>
          </p:cNvPr>
          <p:cNvSpPr txBox="1">
            <a:spLocks/>
          </p:cNvSpPr>
          <p:nvPr/>
        </p:nvSpPr>
        <p:spPr>
          <a:xfrm>
            <a:off x="2061182" y="592762"/>
            <a:ext cx="11090274" cy="3877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A Staged Heat Recovery Philosophy </a:t>
            </a:r>
            <a:endParaRPr lang="en-US" dirty="0"/>
          </a:p>
        </p:txBody>
      </p:sp>
      <p:sp>
        <p:nvSpPr>
          <p:cNvPr id="96" name="Text Placeholder 5">
            <a:extLst>
              <a:ext uri="{FF2B5EF4-FFF2-40B4-BE49-F238E27FC236}">
                <a16:creationId xmlns:a16="http://schemas.microsoft.com/office/drawing/2014/main" id="{6B72A555-346E-F636-F278-559F99C7640B}"/>
              </a:ext>
            </a:extLst>
          </p:cNvPr>
          <p:cNvSpPr txBox="1">
            <a:spLocks/>
          </p:cNvSpPr>
          <p:nvPr/>
        </p:nvSpPr>
        <p:spPr>
          <a:xfrm>
            <a:off x="2090093" y="1105845"/>
            <a:ext cx="11090274" cy="1661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accent1"/>
                </a:solidFill>
              </a:rPr>
              <a:t>Every degree gained passively reduces the energy needed at the next stage</a:t>
            </a:r>
            <a:endParaRPr lang="en-US" dirty="0">
              <a:solidFill>
                <a:schemeClr val="accent1"/>
              </a:solidFill>
            </a:endParaRPr>
          </a:p>
        </p:txBody>
      </p:sp>
      <p:grpSp>
        <p:nvGrpSpPr>
          <p:cNvPr id="129" name="Thermometer">
            <a:extLst>
              <a:ext uri="{FF2B5EF4-FFF2-40B4-BE49-F238E27FC236}">
                <a16:creationId xmlns:a16="http://schemas.microsoft.com/office/drawing/2014/main" id="{C9EC2B11-3BFA-6C08-B3FE-49B2DE5EDBD3}"/>
              </a:ext>
            </a:extLst>
          </p:cNvPr>
          <p:cNvGrpSpPr/>
          <p:nvPr/>
        </p:nvGrpSpPr>
        <p:grpSpPr>
          <a:xfrm>
            <a:off x="557147" y="538790"/>
            <a:ext cx="288435" cy="5760000"/>
            <a:chOff x="557147" y="538790"/>
            <a:chExt cx="288435" cy="5760000"/>
          </a:xfrm>
        </p:grpSpPr>
        <p:sp>
          <p:nvSpPr>
            <p:cNvPr id="130" name="outline">
              <a:extLst>
                <a:ext uri="{FF2B5EF4-FFF2-40B4-BE49-F238E27FC236}">
                  <a16:creationId xmlns:a16="http://schemas.microsoft.com/office/drawing/2014/main" id="{4D1F21DC-1FEA-56A4-33F2-9ACEEF1942C8}"/>
                </a:ext>
              </a:extLst>
            </p:cNvPr>
            <p:cNvSpPr/>
            <p:nvPr/>
          </p:nvSpPr>
          <p:spPr>
            <a:xfrm>
              <a:off x="557147" y="538790"/>
              <a:ext cx="288000" cy="576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131" name="Start">
              <a:extLst>
                <a:ext uri="{FF2B5EF4-FFF2-40B4-BE49-F238E27FC236}">
                  <a16:creationId xmlns:a16="http://schemas.microsoft.com/office/drawing/2014/main" id="{928854C5-3361-EC37-7102-F48287F13343}"/>
                </a:ext>
              </a:extLst>
            </p:cNvPr>
            <p:cNvSpPr/>
            <p:nvPr/>
          </p:nvSpPr>
          <p:spPr>
            <a:xfrm>
              <a:off x="631401" y="6082635"/>
              <a:ext cx="136800" cy="13680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2" name="Marks">
              <a:extLst>
                <a:ext uri="{FF2B5EF4-FFF2-40B4-BE49-F238E27FC236}">
                  <a16:creationId xmlns:a16="http://schemas.microsoft.com/office/drawing/2014/main" id="{A9CFEF67-BADA-954B-29B0-860AA3511895}"/>
                </a:ext>
              </a:extLst>
            </p:cNvPr>
            <p:cNvGrpSpPr/>
            <p:nvPr/>
          </p:nvGrpSpPr>
          <p:grpSpPr>
            <a:xfrm>
              <a:off x="558074" y="1098021"/>
              <a:ext cx="287508" cy="4489592"/>
              <a:chOff x="558074" y="1098021"/>
              <a:chExt cx="287508" cy="4489592"/>
            </a:xfrm>
          </p:grpSpPr>
          <p:cxnSp>
            <p:nvCxnSpPr>
              <p:cNvPr id="133" name="Straight Connector 132">
                <a:extLst>
                  <a:ext uri="{FF2B5EF4-FFF2-40B4-BE49-F238E27FC236}">
                    <a16:creationId xmlns:a16="http://schemas.microsoft.com/office/drawing/2014/main" id="{25674A36-3BAB-DC85-2A37-DFD599B67F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075" y="5587613"/>
                <a:ext cx="287507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>
                <a:extLst>
                  <a:ext uri="{FF2B5EF4-FFF2-40B4-BE49-F238E27FC236}">
                    <a16:creationId xmlns:a16="http://schemas.microsoft.com/office/drawing/2014/main" id="{BD8BAA83-C0D4-046A-1F0D-B6A3ECFD8C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075" y="5026414"/>
                <a:ext cx="287507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>
                <a:extLst>
                  <a:ext uri="{FF2B5EF4-FFF2-40B4-BE49-F238E27FC236}">
                    <a16:creationId xmlns:a16="http://schemas.microsoft.com/office/drawing/2014/main" id="{E3447BD8-E710-871A-1971-B842EEFD18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075" y="4465215"/>
                <a:ext cx="287507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>
                <a:extLst>
                  <a:ext uri="{FF2B5EF4-FFF2-40B4-BE49-F238E27FC236}">
                    <a16:creationId xmlns:a16="http://schemas.microsoft.com/office/drawing/2014/main" id="{BCFE8813-8BEC-AE87-E5D3-A2EB0E068A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075" y="3904016"/>
                <a:ext cx="287507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>
                <a:extLst>
                  <a:ext uri="{FF2B5EF4-FFF2-40B4-BE49-F238E27FC236}">
                    <a16:creationId xmlns:a16="http://schemas.microsoft.com/office/drawing/2014/main" id="{49B2F4A3-E117-A004-FAE9-47300B8F89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075" y="3342817"/>
                <a:ext cx="287507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Straight Connector 137">
                <a:extLst>
                  <a:ext uri="{FF2B5EF4-FFF2-40B4-BE49-F238E27FC236}">
                    <a16:creationId xmlns:a16="http://schemas.microsoft.com/office/drawing/2014/main" id="{2CD416F5-3FA9-1BCF-4418-E0B65676BF1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075" y="2781618"/>
                <a:ext cx="287507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>
                <a:extLst>
                  <a:ext uri="{FF2B5EF4-FFF2-40B4-BE49-F238E27FC236}">
                    <a16:creationId xmlns:a16="http://schemas.microsoft.com/office/drawing/2014/main" id="{5DF72FEF-2676-1ED0-D2FA-5D24FA4132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075" y="2220419"/>
                <a:ext cx="287507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>
                <a:extLst>
                  <a:ext uri="{FF2B5EF4-FFF2-40B4-BE49-F238E27FC236}">
                    <a16:creationId xmlns:a16="http://schemas.microsoft.com/office/drawing/2014/main" id="{CB8910D7-A2FD-5BC5-F946-EAABAC96BD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074" y="1659220"/>
                <a:ext cx="287507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Connector 140">
                <a:extLst>
                  <a:ext uri="{FF2B5EF4-FFF2-40B4-BE49-F238E27FC236}">
                    <a16:creationId xmlns:a16="http://schemas.microsoft.com/office/drawing/2014/main" id="{49BCD4A8-363B-3412-D328-094440423C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8074" y="1098021"/>
                <a:ext cx="287507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43" name="Text Placeholder 3">
            <a:extLst>
              <a:ext uri="{FF2B5EF4-FFF2-40B4-BE49-F238E27FC236}">
                <a16:creationId xmlns:a16="http://schemas.microsoft.com/office/drawing/2014/main" id="{8DF63EE9-A583-8C9B-42C7-C423CB2F5FAE}"/>
              </a:ext>
            </a:extLst>
          </p:cNvPr>
          <p:cNvSpPr txBox="1">
            <a:spLocks/>
          </p:cNvSpPr>
          <p:nvPr/>
        </p:nvSpPr>
        <p:spPr>
          <a:xfrm>
            <a:off x="9266669" y="574504"/>
            <a:ext cx="2587073" cy="69249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chemeClr val="bg2">
                    <a:lumMod val="75000"/>
                  </a:schemeClr>
                </a:solidFill>
              </a:rPr>
              <a:t>Closed-loop, isolated water circuit — </a:t>
            </a:r>
            <a:br>
              <a:rPr lang="en-US" sz="1000" dirty="0">
                <a:solidFill>
                  <a:schemeClr val="bg2">
                    <a:lumMod val="75000"/>
                  </a:schemeClr>
                </a:solidFill>
              </a:rPr>
            </a:br>
            <a:r>
              <a:rPr lang="en-US" sz="1000" dirty="0">
                <a:solidFill>
                  <a:schemeClr val="bg2">
                    <a:lumMod val="75000"/>
                  </a:schemeClr>
                </a:solidFill>
              </a:rPr>
              <a:t>plate heat exchangers, continuous </a:t>
            </a:r>
            <a:br>
              <a:rPr lang="en-US" sz="1000" dirty="0">
                <a:solidFill>
                  <a:schemeClr val="bg2">
                    <a:lumMod val="75000"/>
                  </a:schemeClr>
                </a:solidFill>
              </a:rPr>
            </a:br>
            <a:r>
              <a:rPr lang="en-US" sz="1000" dirty="0">
                <a:solidFill>
                  <a:schemeClr val="bg2">
                    <a:lumMod val="75000"/>
                  </a:schemeClr>
                </a:solidFill>
              </a:rPr>
              <a:t>pH monitoring, automated alarms and independent isolation valves keep process water fully protected from refrigeration fluids.</a:t>
            </a:r>
          </a:p>
        </p:txBody>
      </p:sp>
      <p:grpSp>
        <p:nvGrpSpPr>
          <p:cNvPr id="152" name="15 degrees">
            <a:extLst>
              <a:ext uri="{FF2B5EF4-FFF2-40B4-BE49-F238E27FC236}">
                <a16:creationId xmlns:a16="http://schemas.microsoft.com/office/drawing/2014/main" id="{32946A03-C724-8848-72AB-9E2B23DC68DA}"/>
              </a:ext>
            </a:extLst>
          </p:cNvPr>
          <p:cNvGrpSpPr/>
          <p:nvPr/>
        </p:nvGrpSpPr>
        <p:grpSpPr>
          <a:xfrm>
            <a:off x="557147" y="1176278"/>
            <a:ext cx="877064" cy="124650"/>
            <a:chOff x="264484" y="5439498"/>
            <a:chExt cx="877064" cy="124650"/>
          </a:xfrm>
        </p:grpSpPr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9059D3C7-1A0E-0513-924B-EF800B3C9722}"/>
                </a:ext>
              </a:extLst>
            </p:cNvPr>
            <p:cNvCxnSpPr>
              <a:cxnSpLocks/>
            </p:cNvCxnSpPr>
            <p:nvPr/>
          </p:nvCxnSpPr>
          <p:spPr>
            <a:xfrm>
              <a:off x="264484" y="5492846"/>
              <a:ext cx="398646" cy="0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Text Placeholder 5">
              <a:extLst>
                <a:ext uri="{FF2B5EF4-FFF2-40B4-BE49-F238E27FC236}">
                  <a16:creationId xmlns:a16="http://schemas.microsoft.com/office/drawing/2014/main" id="{50A30414-5629-13E4-E1BE-1D6080070B89}"/>
                </a:ext>
              </a:extLst>
            </p:cNvPr>
            <p:cNvSpPr txBox="1">
              <a:spLocks/>
            </p:cNvSpPr>
            <p:nvPr/>
          </p:nvSpPr>
          <p:spPr>
            <a:xfrm>
              <a:off x="693113" y="5439498"/>
              <a:ext cx="448435" cy="124650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900" b="1" dirty="0">
                  <a:solidFill>
                    <a:srgbClr val="FFFFFF"/>
                  </a:solidFill>
                </a:rPr>
                <a:t>88°C</a:t>
              </a:r>
            </a:p>
          </p:txBody>
        </p:sp>
      </p:grpSp>
      <p:cxnSp>
        <p:nvCxnSpPr>
          <p:cNvPr id="158" name="15 degrees">
            <a:extLst>
              <a:ext uri="{FF2B5EF4-FFF2-40B4-BE49-F238E27FC236}">
                <a16:creationId xmlns:a16="http://schemas.microsoft.com/office/drawing/2014/main" id="{87135258-3888-5EC5-7ED8-06347FD7E3EE}"/>
              </a:ext>
            </a:extLst>
          </p:cNvPr>
          <p:cNvCxnSpPr>
            <a:cxnSpLocks/>
          </p:cNvCxnSpPr>
          <p:nvPr/>
        </p:nvCxnSpPr>
        <p:spPr>
          <a:xfrm flipV="1">
            <a:off x="699801" y="3223392"/>
            <a:ext cx="0" cy="29238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D2EB3EE-1169-B1A8-939F-402E2BA69D29}"/>
              </a:ext>
            </a:extLst>
          </p:cNvPr>
          <p:cNvCxnSpPr>
            <a:cxnSpLocks/>
          </p:cNvCxnSpPr>
          <p:nvPr/>
        </p:nvCxnSpPr>
        <p:spPr>
          <a:xfrm>
            <a:off x="2127749" y="4168106"/>
            <a:ext cx="9393171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A7937605-B4AA-7BA3-23CA-E7DC001CEB0C}"/>
              </a:ext>
            </a:extLst>
          </p:cNvPr>
          <p:cNvSpPr txBox="1">
            <a:spLocks/>
          </p:cNvSpPr>
          <p:nvPr/>
        </p:nvSpPr>
        <p:spPr>
          <a:xfrm>
            <a:off x="5655033" y="3819338"/>
            <a:ext cx="881934" cy="1661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chemeClr val="bg2">
                    <a:lumMod val="90000"/>
                  </a:schemeClr>
                </a:solidFill>
              </a:rPr>
              <a:t>50°C</a:t>
            </a:r>
          </a:p>
        </p:txBody>
      </p:sp>
      <p:sp>
        <p:nvSpPr>
          <p:cNvPr id="35" name="54">
            <a:extLst>
              <a:ext uri="{FF2B5EF4-FFF2-40B4-BE49-F238E27FC236}">
                <a16:creationId xmlns:a16="http://schemas.microsoft.com/office/drawing/2014/main" id="{29423002-0C2D-D083-3366-DB980CC2F1A2}"/>
              </a:ext>
            </a:extLst>
          </p:cNvPr>
          <p:cNvSpPr txBox="1">
            <a:spLocks/>
          </p:cNvSpPr>
          <p:nvPr/>
        </p:nvSpPr>
        <p:spPr>
          <a:xfrm>
            <a:off x="10753077" y="3737868"/>
            <a:ext cx="837935" cy="2769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>
                <a:solidFill>
                  <a:schemeClr val="accent1"/>
                </a:solidFill>
              </a:rPr>
              <a:t>88°C</a:t>
            </a:r>
          </a:p>
        </p:txBody>
      </p:sp>
      <p:cxnSp>
        <p:nvCxnSpPr>
          <p:cNvPr id="38" name="88 degrees line">
            <a:extLst>
              <a:ext uri="{FF2B5EF4-FFF2-40B4-BE49-F238E27FC236}">
                <a16:creationId xmlns:a16="http://schemas.microsoft.com/office/drawing/2014/main" id="{E9094890-0ACF-C740-3975-FF51CC51EB0D}"/>
              </a:ext>
            </a:extLst>
          </p:cNvPr>
          <p:cNvCxnSpPr>
            <a:cxnSpLocks/>
          </p:cNvCxnSpPr>
          <p:nvPr/>
        </p:nvCxnSpPr>
        <p:spPr>
          <a:xfrm flipV="1">
            <a:off x="699801" y="1229626"/>
            <a:ext cx="0" cy="199376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Bottom connector">
            <a:extLst>
              <a:ext uri="{FF2B5EF4-FFF2-40B4-BE49-F238E27FC236}">
                <a16:creationId xmlns:a16="http://schemas.microsoft.com/office/drawing/2014/main" id="{9609F784-F0CF-8B0D-7BD2-CF114D3260CF}"/>
              </a:ext>
            </a:extLst>
          </p:cNvPr>
          <p:cNvCxnSpPr>
            <a:cxnSpLocks/>
          </p:cNvCxnSpPr>
          <p:nvPr/>
        </p:nvCxnSpPr>
        <p:spPr>
          <a:xfrm>
            <a:off x="2072612" y="6298787"/>
            <a:ext cx="9588492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2" name="R">
            <a:extLst>
              <a:ext uri="{FF2B5EF4-FFF2-40B4-BE49-F238E27FC236}">
                <a16:creationId xmlns:a16="http://schemas.microsoft.com/office/drawing/2014/main" id="{C4F2C61A-E35B-3733-65CE-08DDD290409D}"/>
              </a:ext>
            </a:extLst>
          </p:cNvPr>
          <p:cNvGrpSpPr/>
          <p:nvPr/>
        </p:nvGrpSpPr>
        <p:grpSpPr>
          <a:xfrm>
            <a:off x="11376630" y="4168106"/>
            <a:ext cx="288580" cy="2130681"/>
            <a:chOff x="5227853" y="3545252"/>
            <a:chExt cx="288580" cy="2266122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CF4EEE08-EB1B-75E7-A1B1-8F4565CDB914}"/>
                </a:ext>
              </a:extLst>
            </p:cNvPr>
            <p:cNvCxnSpPr>
              <a:cxnSpLocks/>
            </p:cNvCxnSpPr>
            <p:nvPr/>
          </p:nvCxnSpPr>
          <p:spPr>
            <a:xfrm>
              <a:off x="5227853" y="3545252"/>
              <a:ext cx="28858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91A436C8-6F05-9E80-F7A7-69C21C28B28C}"/>
                </a:ext>
              </a:extLst>
            </p:cNvPr>
            <p:cNvCxnSpPr>
              <a:cxnSpLocks/>
            </p:cNvCxnSpPr>
            <p:nvPr/>
          </p:nvCxnSpPr>
          <p:spPr>
            <a:xfrm>
              <a:off x="5512327" y="3545252"/>
              <a:ext cx="0" cy="226612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L">
            <a:extLst>
              <a:ext uri="{FF2B5EF4-FFF2-40B4-BE49-F238E27FC236}">
                <a16:creationId xmlns:a16="http://schemas.microsoft.com/office/drawing/2014/main" id="{4D9632C7-BA9E-8E7B-E2C8-5F8246AD0889}"/>
              </a:ext>
            </a:extLst>
          </p:cNvPr>
          <p:cNvGrpSpPr/>
          <p:nvPr/>
        </p:nvGrpSpPr>
        <p:grpSpPr>
          <a:xfrm>
            <a:off x="2072612" y="4168106"/>
            <a:ext cx="288580" cy="2130681"/>
            <a:chOff x="1769036" y="3545252"/>
            <a:chExt cx="288580" cy="2266122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4797B80C-8CC9-25B7-BC2A-CD27CE873597}"/>
                </a:ext>
              </a:extLst>
            </p:cNvPr>
            <p:cNvCxnSpPr>
              <a:cxnSpLocks/>
            </p:cNvCxnSpPr>
            <p:nvPr/>
          </p:nvCxnSpPr>
          <p:spPr>
            <a:xfrm>
              <a:off x="1769036" y="3545252"/>
              <a:ext cx="28858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36B62596-6C79-F921-1E3D-AE2A6C04C7DB}"/>
                </a:ext>
              </a:extLst>
            </p:cNvPr>
            <p:cNvCxnSpPr>
              <a:cxnSpLocks/>
            </p:cNvCxnSpPr>
            <p:nvPr/>
          </p:nvCxnSpPr>
          <p:spPr>
            <a:xfrm>
              <a:off x="1773704" y="3545252"/>
              <a:ext cx="0" cy="226612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Heat pump">
            <a:extLst>
              <a:ext uri="{FF2B5EF4-FFF2-40B4-BE49-F238E27FC236}">
                <a16:creationId xmlns:a16="http://schemas.microsoft.com/office/drawing/2014/main" id="{3F0DDC2E-F79D-F430-792C-D6A4949E42B8}"/>
              </a:ext>
            </a:extLst>
          </p:cNvPr>
          <p:cNvGrpSpPr/>
          <p:nvPr/>
        </p:nvGrpSpPr>
        <p:grpSpPr>
          <a:xfrm>
            <a:off x="9230544" y="2908106"/>
            <a:ext cx="1440000" cy="2520000"/>
            <a:chOff x="8860289" y="2908106"/>
            <a:chExt cx="1440000" cy="252000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C0DF5D8-0926-0479-6A48-9E5DA8319795}"/>
                </a:ext>
              </a:extLst>
            </p:cNvPr>
            <p:cNvSpPr/>
            <p:nvPr/>
          </p:nvSpPr>
          <p:spPr>
            <a:xfrm>
              <a:off x="8860289" y="2908106"/>
              <a:ext cx="1440000" cy="2520000"/>
            </a:xfrm>
            <a:prstGeom prst="rect">
              <a:avLst/>
            </a:prstGeom>
            <a:solidFill>
              <a:schemeClr val="accent6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tx2"/>
                  </a:solidFill>
                </a:rPr>
                <a:t>INDUSTRIAL</a:t>
              </a:r>
              <a:br>
                <a:rPr lang="en-US" sz="1100" b="1" dirty="0">
                  <a:solidFill>
                    <a:schemeClr val="tx2"/>
                  </a:solidFill>
                </a:rPr>
              </a:br>
              <a:r>
                <a:rPr lang="en-US" sz="1100" b="1" dirty="0">
                  <a:solidFill>
                    <a:schemeClr val="tx2"/>
                  </a:solidFill>
                </a:rPr>
                <a:t>HEAT PUMP</a:t>
              </a:r>
            </a:p>
          </p:txBody>
        </p:sp>
        <p:pic>
          <p:nvPicPr>
            <p:cNvPr id="50" name="Heat pump">
              <a:extLst>
                <a:ext uri="{FF2B5EF4-FFF2-40B4-BE49-F238E27FC236}">
                  <a16:creationId xmlns:a16="http://schemas.microsoft.com/office/drawing/2014/main" id="{CC1CCC51-BE25-4F40-29F8-00239FBA044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255102" y="3426630"/>
              <a:ext cx="612272" cy="612272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2095516-316C-4C1D-9166-159B4D297D6A}"/>
              </a:ext>
            </a:extLst>
          </p:cNvPr>
          <p:cNvGrpSpPr/>
          <p:nvPr/>
        </p:nvGrpSpPr>
        <p:grpSpPr>
          <a:xfrm>
            <a:off x="6506680" y="2908106"/>
            <a:ext cx="1440000" cy="2520000"/>
            <a:chOff x="6624016" y="2908106"/>
            <a:chExt cx="1440000" cy="2520000"/>
          </a:xfrm>
          <a:solidFill>
            <a:srgbClr val="FFFFFF"/>
          </a:solidFill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A184B84C-EC20-18C3-6349-AF874B972DE9}"/>
                </a:ext>
              </a:extLst>
            </p:cNvPr>
            <p:cNvSpPr/>
            <p:nvPr/>
          </p:nvSpPr>
          <p:spPr>
            <a:xfrm>
              <a:off x="6624016" y="2908106"/>
              <a:ext cx="1440000" cy="2520000"/>
            </a:xfrm>
            <a:prstGeom prst="rect">
              <a:avLst/>
            </a:prstGeom>
            <a:grp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tx2"/>
                  </a:solidFill>
                </a:rPr>
                <a:t>COMPRESSED </a:t>
              </a:r>
              <a:br>
                <a:rPr lang="en-US" sz="1100" b="1" dirty="0">
                  <a:solidFill>
                    <a:schemeClr val="tx2"/>
                  </a:solidFill>
                </a:rPr>
              </a:br>
              <a:r>
                <a:rPr lang="en-US" sz="1100" b="1" dirty="0">
                  <a:solidFill>
                    <a:schemeClr val="tx2"/>
                  </a:solidFill>
                </a:rPr>
                <a:t>AIR RECOVERY</a:t>
              </a:r>
            </a:p>
          </p:txBody>
        </p:sp>
        <p:pic>
          <p:nvPicPr>
            <p:cNvPr id="53" name="Air">
              <a:extLst>
                <a:ext uri="{FF2B5EF4-FFF2-40B4-BE49-F238E27FC236}">
                  <a16:creationId xmlns:a16="http://schemas.microsoft.com/office/drawing/2014/main" id="{15D51391-E099-28CC-06E2-F0AAC83CD98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37880" y="3439132"/>
              <a:ext cx="612272" cy="612272"/>
            </a:xfrm>
            <a:prstGeom prst="rect">
              <a:avLst/>
            </a:prstGeom>
          </p:spPr>
        </p:pic>
      </p:grpSp>
      <p:grpSp>
        <p:nvGrpSpPr>
          <p:cNvPr id="55" name="Condenser">
            <a:extLst>
              <a:ext uri="{FF2B5EF4-FFF2-40B4-BE49-F238E27FC236}">
                <a16:creationId xmlns:a16="http://schemas.microsoft.com/office/drawing/2014/main" id="{6ACE71CD-377C-71CD-11B4-12C8AAF7DC93}"/>
              </a:ext>
            </a:extLst>
          </p:cNvPr>
          <p:cNvGrpSpPr/>
          <p:nvPr/>
        </p:nvGrpSpPr>
        <p:grpSpPr>
          <a:xfrm>
            <a:off x="2718051" y="2908106"/>
            <a:ext cx="1443600" cy="2520000"/>
            <a:chOff x="3413693" y="2908106"/>
            <a:chExt cx="1443600" cy="2520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F4F1DB9-6718-06FE-5827-BF9490C5A4CE}"/>
                </a:ext>
              </a:extLst>
            </p:cNvPr>
            <p:cNvSpPr/>
            <p:nvPr/>
          </p:nvSpPr>
          <p:spPr>
            <a:xfrm>
              <a:off x="3413693" y="2908106"/>
              <a:ext cx="1443600" cy="25200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tx2"/>
                  </a:solidFill>
                </a:rPr>
                <a:t>CONDENSER</a:t>
              </a:r>
            </a:p>
          </p:txBody>
        </p:sp>
        <p:pic>
          <p:nvPicPr>
            <p:cNvPr id="57" name="Condenser">
              <a:extLst>
                <a:ext uri="{FF2B5EF4-FFF2-40B4-BE49-F238E27FC236}">
                  <a16:creationId xmlns:a16="http://schemas.microsoft.com/office/drawing/2014/main" id="{5F66F078-BA6A-C09D-972B-D9A7EF08303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829357" y="3411450"/>
              <a:ext cx="612272" cy="612272"/>
            </a:xfrm>
            <a:prstGeom prst="rect">
              <a:avLst/>
            </a:prstGeom>
          </p:spPr>
        </p:pic>
      </p:grpSp>
      <p:grpSp>
        <p:nvGrpSpPr>
          <p:cNvPr id="58" name="Oil Cooling">
            <a:extLst>
              <a:ext uri="{FF2B5EF4-FFF2-40B4-BE49-F238E27FC236}">
                <a16:creationId xmlns:a16="http://schemas.microsoft.com/office/drawing/2014/main" id="{97BD2515-7C63-E134-BF9F-1E1613413ECB}"/>
              </a:ext>
            </a:extLst>
          </p:cNvPr>
          <p:cNvGrpSpPr/>
          <p:nvPr/>
        </p:nvGrpSpPr>
        <p:grpSpPr>
          <a:xfrm>
            <a:off x="4254760" y="2908106"/>
            <a:ext cx="1443600" cy="2520000"/>
            <a:chOff x="5138599" y="2908106"/>
            <a:chExt cx="1443600" cy="2520000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A01498A8-3EBE-17A8-F6B4-CC42DD9C10F5}"/>
                </a:ext>
              </a:extLst>
            </p:cNvPr>
            <p:cNvSpPr/>
            <p:nvPr/>
          </p:nvSpPr>
          <p:spPr>
            <a:xfrm>
              <a:off x="5138599" y="2908106"/>
              <a:ext cx="1443600" cy="25200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chemeClr val="tx2"/>
                  </a:solidFill>
                </a:rPr>
                <a:t>OIL COOLING</a:t>
              </a:r>
            </a:p>
          </p:txBody>
        </p:sp>
        <p:pic>
          <p:nvPicPr>
            <p:cNvPr id="60" name="Oil Cooling">
              <a:extLst>
                <a:ext uri="{FF2B5EF4-FFF2-40B4-BE49-F238E27FC236}">
                  <a16:creationId xmlns:a16="http://schemas.microsoft.com/office/drawing/2014/main" id="{7FBA261E-350D-A59B-A4A7-FCD196A07AB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554263" y="3426628"/>
              <a:ext cx="612272" cy="612272"/>
            </a:xfrm>
            <a:prstGeom prst="rect">
              <a:avLst/>
            </a:prstGeom>
          </p:spPr>
        </p:pic>
      </p:grpSp>
      <p:sp>
        <p:nvSpPr>
          <p:cNvPr id="61" name="Extract 60">
            <a:extLst>
              <a:ext uri="{FF2B5EF4-FFF2-40B4-BE49-F238E27FC236}">
                <a16:creationId xmlns:a16="http://schemas.microsoft.com/office/drawing/2014/main" id="{B68CD6A1-05F8-8102-78D5-7EF4E1CD9810}"/>
              </a:ext>
            </a:extLst>
          </p:cNvPr>
          <p:cNvSpPr/>
          <p:nvPr/>
        </p:nvSpPr>
        <p:spPr>
          <a:xfrm rot="5400000">
            <a:off x="6070376" y="4111778"/>
            <a:ext cx="101970" cy="101970"/>
          </a:xfrm>
          <a:prstGeom prst="flowChartExtra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Extract 61">
            <a:extLst>
              <a:ext uri="{FF2B5EF4-FFF2-40B4-BE49-F238E27FC236}">
                <a16:creationId xmlns:a16="http://schemas.microsoft.com/office/drawing/2014/main" id="{CAB7BDC1-97AC-62D4-938B-2DCF7BE03747}"/>
              </a:ext>
            </a:extLst>
          </p:cNvPr>
          <p:cNvSpPr/>
          <p:nvPr/>
        </p:nvSpPr>
        <p:spPr>
          <a:xfrm rot="5400000">
            <a:off x="8536524" y="4111778"/>
            <a:ext cx="101970" cy="101970"/>
          </a:xfrm>
          <a:prstGeom prst="flowChartExtra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Extract 62">
            <a:extLst>
              <a:ext uri="{FF2B5EF4-FFF2-40B4-BE49-F238E27FC236}">
                <a16:creationId xmlns:a16="http://schemas.microsoft.com/office/drawing/2014/main" id="{31B81F24-F90F-49DB-0269-85C54AE0F6B7}"/>
              </a:ext>
            </a:extLst>
          </p:cNvPr>
          <p:cNvSpPr/>
          <p:nvPr/>
        </p:nvSpPr>
        <p:spPr>
          <a:xfrm rot="5400000">
            <a:off x="2349121" y="4111778"/>
            <a:ext cx="101970" cy="101970"/>
          </a:xfrm>
          <a:prstGeom prst="flowChartExtra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Extract 63">
            <a:extLst>
              <a:ext uri="{FF2B5EF4-FFF2-40B4-BE49-F238E27FC236}">
                <a16:creationId xmlns:a16="http://schemas.microsoft.com/office/drawing/2014/main" id="{DEC67A4B-14BB-D16C-E03C-08CC50C57580}"/>
              </a:ext>
            </a:extLst>
          </p:cNvPr>
          <p:cNvSpPr/>
          <p:nvPr/>
        </p:nvSpPr>
        <p:spPr>
          <a:xfrm rot="5400000">
            <a:off x="11124722" y="4111778"/>
            <a:ext cx="101970" cy="101970"/>
          </a:xfrm>
          <a:prstGeom prst="flowChartExtra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Extract 65">
            <a:extLst>
              <a:ext uri="{FF2B5EF4-FFF2-40B4-BE49-F238E27FC236}">
                <a16:creationId xmlns:a16="http://schemas.microsoft.com/office/drawing/2014/main" id="{A84E4A49-D4CD-7E57-6261-28A16BC64EB5}"/>
              </a:ext>
            </a:extLst>
          </p:cNvPr>
          <p:cNvSpPr/>
          <p:nvPr/>
        </p:nvSpPr>
        <p:spPr>
          <a:xfrm rot="16200000">
            <a:off x="4877026" y="6246176"/>
            <a:ext cx="101970" cy="101970"/>
          </a:xfrm>
          <a:prstGeom prst="flowChartExtra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Extract 66">
            <a:extLst>
              <a:ext uri="{FF2B5EF4-FFF2-40B4-BE49-F238E27FC236}">
                <a16:creationId xmlns:a16="http://schemas.microsoft.com/office/drawing/2014/main" id="{02557875-511F-112D-2D39-13564412C8E0}"/>
              </a:ext>
            </a:extLst>
          </p:cNvPr>
          <p:cNvSpPr/>
          <p:nvPr/>
        </p:nvSpPr>
        <p:spPr>
          <a:xfrm rot="16200000">
            <a:off x="3451661" y="6246176"/>
            <a:ext cx="101970" cy="101970"/>
          </a:xfrm>
          <a:prstGeom prst="flowChartExtra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Extract 67">
            <a:extLst>
              <a:ext uri="{FF2B5EF4-FFF2-40B4-BE49-F238E27FC236}">
                <a16:creationId xmlns:a16="http://schemas.microsoft.com/office/drawing/2014/main" id="{54DEA994-C6DF-C8EC-4BBF-4108F819B97B}"/>
              </a:ext>
            </a:extLst>
          </p:cNvPr>
          <p:cNvSpPr/>
          <p:nvPr/>
        </p:nvSpPr>
        <p:spPr>
          <a:xfrm rot="16200000">
            <a:off x="7175695" y="6246176"/>
            <a:ext cx="101970" cy="101970"/>
          </a:xfrm>
          <a:prstGeom prst="flowChartExtra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Extract 68">
            <a:extLst>
              <a:ext uri="{FF2B5EF4-FFF2-40B4-BE49-F238E27FC236}">
                <a16:creationId xmlns:a16="http://schemas.microsoft.com/office/drawing/2014/main" id="{C623FB30-E42D-341A-5310-2B55282F10D6}"/>
              </a:ext>
            </a:extLst>
          </p:cNvPr>
          <p:cNvSpPr/>
          <p:nvPr/>
        </p:nvSpPr>
        <p:spPr>
          <a:xfrm rot="16200000">
            <a:off x="9848574" y="6246176"/>
            <a:ext cx="101970" cy="101970"/>
          </a:xfrm>
          <a:prstGeom prst="flowChartExtra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 Placeholder 5">
            <a:extLst>
              <a:ext uri="{FF2B5EF4-FFF2-40B4-BE49-F238E27FC236}">
                <a16:creationId xmlns:a16="http://schemas.microsoft.com/office/drawing/2014/main" id="{C42A3723-9618-1327-2F4A-107F71C7E207}"/>
              </a:ext>
            </a:extLst>
          </p:cNvPr>
          <p:cNvSpPr txBox="1">
            <a:spLocks/>
          </p:cNvSpPr>
          <p:nvPr/>
        </p:nvSpPr>
        <p:spPr>
          <a:xfrm>
            <a:off x="1933378" y="3819338"/>
            <a:ext cx="881934" cy="1661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chemeClr val="bg2">
                    <a:lumMod val="90000"/>
                  </a:schemeClr>
                </a:solidFill>
              </a:rPr>
              <a:t>15°C</a:t>
            </a:r>
          </a:p>
        </p:txBody>
      </p:sp>
      <p:grpSp>
        <p:nvGrpSpPr>
          <p:cNvPr id="2" name="15 degrees">
            <a:extLst>
              <a:ext uri="{FF2B5EF4-FFF2-40B4-BE49-F238E27FC236}">
                <a16:creationId xmlns:a16="http://schemas.microsoft.com/office/drawing/2014/main" id="{CB032E75-9728-3D94-0096-89498F7358E2}"/>
              </a:ext>
            </a:extLst>
          </p:cNvPr>
          <p:cNvGrpSpPr/>
          <p:nvPr/>
        </p:nvGrpSpPr>
        <p:grpSpPr>
          <a:xfrm>
            <a:off x="557147" y="3170044"/>
            <a:ext cx="877064" cy="124650"/>
            <a:chOff x="264484" y="5439498"/>
            <a:chExt cx="877064" cy="124650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B83C1FD1-8C12-C758-C90E-55F8103219D3}"/>
                </a:ext>
              </a:extLst>
            </p:cNvPr>
            <p:cNvCxnSpPr>
              <a:cxnSpLocks/>
            </p:cNvCxnSpPr>
            <p:nvPr/>
          </p:nvCxnSpPr>
          <p:spPr>
            <a:xfrm>
              <a:off x="264484" y="5492846"/>
              <a:ext cx="398646" cy="0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Text Placeholder 5">
              <a:extLst>
                <a:ext uri="{FF2B5EF4-FFF2-40B4-BE49-F238E27FC236}">
                  <a16:creationId xmlns:a16="http://schemas.microsoft.com/office/drawing/2014/main" id="{2082BF39-5DB5-94F4-ECFD-75FCDDEA7997}"/>
                </a:ext>
              </a:extLst>
            </p:cNvPr>
            <p:cNvSpPr txBox="1">
              <a:spLocks/>
            </p:cNvSpPr>
            <p:nvPr/>
          </p:nvSpPr>
          <p:spPr>
            <a:xfrm>
              <a:off x="693113" y="5439498"/>
              <a:ext cx="448435" cy="124650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lvl1pPr marL="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900" b="1" dirty="0">
                  <a:solidFill>
                    <a:srgbClr val="FFFFFF"/>
                  </a:solidFill>
                </a:rPr>
                <a:t>52.5°C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034155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6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AMPC">
      <a:dk1>
        <a:srgbClr val="022F4E"/>
      </a:dk1>
      <a:lt1>
        <a:srgbClr val="E7E4E1"/>
      </a:lt1>
      <a:dk2>
        <a:srgbClr val="00597C"/>
      </a:dk2>
      <a:lt2>
        <a:srgbClr val="DED4C7"/>
      </a:lt2>
      <a:accent1>
        <a:srgbClr val="016A93"/>
      </a:accent1>
      <a:accent2>
        <a:srgbClr val="2A8E92"/>
      </a:accent2>
      <a:accent3>
        <a:srgbClr val="36A7AA"/>
      </a:accent3>
      <a:accent4>
        <a:srgbClr val="65B4B8"/>
      </a:accent4>
      <a:accent5>
        <a:srgbClr val="66BDCA"/>
      </a:accent5>
      <a:accent6>
        <a:srgbClr val="8AD2DC"/>
      </a:accent6>
      <a:hlink>
        <a:srgbClr val="016A93"/>
      </a:hlink>
      <a:folHlink>
        <a:srgbClr val="01335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C4D8244A58C94DAE7F4C3116ECCA42" ma:contentTypeVersion="31" ma:contentTypeDescription="Create a new document." ma:contentTypeScope="" ma:versionID="ad789368c4e20bbb485d8f5f36e31ee4">
  <xsd:schema xmlns:xsd="http://www.w3.org/2001/XMLSchema" xmlns:xs="http://www.w3.org/2001/XMLSchema" xmlns:p="http://schemas.microsoft.com/office/2006/metadata/properties" xmlns:ns1="http://schemas.microsoft.com/sharepoint/v3" xmlns:ns2="f8065530-227a-40b8-9199-93b0a0a9a990" xmlns:ns3="03511e3a-bea0-48f5-96ba-bd7a27cbea56" targetNamespace="http://schemas.microsoft.com/office/2006/metadata/properties" ma:root="true" ma:fieldsID="4db01f17ab21cf64c6c808c90e7804ff" ns1:_="" ns2:_="" ns3:_="">
    <xsd:import namespace="http://schemas.microsoft.com/sharepoint/v3"/>
    <xsd:import namespace="f8065530-227a-40b8-9199-93b0a0a9a990"/>
    <xsd:import namespace="03511e3a-bea0-48f5-96ba-bd7a27cbea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  <xsd:element ref="ns2:ArchiverLinkFileTyp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065530-227a-40b8-9199-93b0a0a9a9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5780ee08-4fae-410a-97bc-70b1e728bb3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  <xsd:element name="ArchiverLinkFileType" ma:index="26" nillable="true" ma:displayName="ArchiverLinkFileType" ma:hidden="true" ma:internalName="ArchiverLinkFileTyp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511e3a-bea0-48f5-96ba-bd7a27cbea56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f9524366-d8c3-4d9f-bd82-fcba1619a030}" ma:internalName="TaxCatchAll" ma:showField="CatchAllData" ma:web="03511e3a-bea0-48f5-96ba-bd7a27cbea5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ArchiverLinkFileType xmlns="f8065530-227a-40b8-9199-93b0a0a9a990" xsi:nil="true"/>
    <lcf76f155ced4ddcb4097134ff3c332f xmlns="f8065530-227a-40b8-9199-93b0a0a9a990">
      <Terms xmlns="http://schemas.microsoft.com/office/infopath/2007/PartnerControls"/>
    </lcf76f155ced4ddcb4097134ff3c332f>
    <TaxCatchAll xmlns="03511e3a-bea0-48f5-96ba-bd7a27cbea56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2A4AADC-9FD1-4DD1-A3A0-470247780B9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8065530-227a-40b8-9199-93b0a0a9a990"/>
    <ds:schemaRef ds:uri="03511e3a-bea0-48f5-96ba-bd7a27cbea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CC394BC-DFF5-486C-9E75-6A9CF7730CC8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f8065530-227a-40b8-9199-93b0a0a9a990"/>
    <ds:schemaRef ds:uri="03511e3a-bea0-48f5-96ba-bd7a27cbea56"/>
  </ds:schemaRefs>
</ds:datastoreItem>
</file>

<file path=customXml/itemProps3.xml><?xml version="1.0" encoding="utf-8"?>
<ds:datastoreItem xmlns:ds="http://schemas.openxmlformats.org/officeDocument/2006/customXml" ds:itemID="{1B0B16DD-1353-4A22-80B8-01BB2C26095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9742</TotalTime>
  <Words>1482</Words>
  <Application>Microsoft Office PowerPoint</Application>
  <PresentationFormat>Widescreen</PresentationFormat>
  <Paragraphs>312</Paragraphs>
  <Slides>22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Aptos</vt:lpstr>
      <vt:lpstr>Arial</vt:lpstr>
      <vt:lpstr>Calibri</vt:lpstr>
      <vt:lpstr>Cambria</vt:lpstr>
      <vt:lpstr>Office Theme</vt:lpstr>
      <vt:lpstr>Hidden Energy. Real Returns.</vt:lpstr>
      <vt:lpstr>Gundagai Meat Processors</vt:lpstr>
      <vt:lpstr>Gundagai Meat Processors</vt:lpstr>
      <vt:lpstr>GMP Challenges</vt:lpstr>
      <vt:lpstr>GMP Challenges</vt:lpstr>
      <vt:lpstr>PowerPoint Presentation</vt:lpstr>
      <vt:lpstr>A Staged Heat Recovery Philosophy </vt:lpstr>
      <vt:lpstr>PowerPoint Presentation</vt:lpstr>
      <vt:lpstr>PowerPoint Presentation</vt:lpstr>
      <vt:lpstr>Stage 1A Condenser &amp; Oil Cooling Recovery</vt:lpstr>
      <vt:lpstr>Performance</vt:lpstr>
      <vt:lpstr>Forecast Financial Performance</vt:lpstr>
      <vt:lpstr>Return on Investment</vt:lpstr>
      <vt:lpstr>Return on Investment</vt:lpstr>
      <vt:lpstr>Return on Investment</vt:lpstr>
      <vt:lpstr>Industry Learning</vt:lpstr>
      <vt:lpstr>Industry Learning</vt:lpstr>
      <vt:lpstr>Site Summary </vt:lpstr>
      <vt:lpstr>Natural Gas Reduction</vt:lpstr>
      <vt:lpstr>Plant Monthly Gas Usage Gigajoule 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Dana Dharma</dc:creator>
  <cp:lastModifiedBy>Matthew Deegan</cp:lastModifiedBy>
  <cp:revision>507</cp:revision>
  <dcterms:created xsi:type="dcterms:W3CDTF">2026-05-28T05:48:09Z</dcterms:created>
  <dcterms:modified xsi:type="dcterms:W3CDTF">2026-08-27T07:46:06Z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0x010100CBC4D8244A58C94DAE7F4C3116ECCA42</vt:lpwstr>
  </property>
</Properties>
</file>